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912" r:id="rId2"/>
  </p:sldMasterIdLst>
  <p:notesMasterIdLst>
    <p:notesMasterId r:id="rId23"/>
  </p:notesMasterIdLst>
  <p:handoutMasterIdLst>
    <p:handoutMasterId r:id="rId24"/>
  </p:handoutMasterIdLst>
  <p:sldIdLst>
    <p:sldId id="274" r:id="rId3"/>
    <p:sldId id="322" r:id="rId4"/>
    <p:sldId id="321" r:id="rId5"/>
    <p:sldId id="324" r:id="rId6"/>
    <p:sldId id="310" r:id="rId7"/>
    <p:sldId id="311" r:id="rId8"/>
    <p:sldId id="340" r:id="rId9"/>
    <p:sldId id="329" r:id="rId10"/>
    <p:sldId id="333" r:id="rId11"/>
    <p:sldId id="328" r:id="rId12"/>
    <p:sldId id="325" r:id="rId13"/>
    <p:sldId id="331" r:id="rId14"/>
    <p:sldId id="337" r:id="rId15"/>
    <p:sldId id="338" r:id="rId16"/>
    <p:sldId id="332" r:id="rId17"/>
    <p:sldId id="330" r:id="rId18"/>
    <p:sldId id="336" r:id="rId19"/>
    <p:sldId id="341" r:id="rId20"/>
    <p:sldId id="334" r:id="rId21"/>
    <p:sldId id="327" r:id="rId22"/>
  </p:sldIdLst>
  <p:sldSz cx="9144000" cy="6858000" type="screen4x3"/>
  <p:notesSz cx="7077075" cy="9363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6CD2"/>
    <a:srgbClr val="632884"/>
    <a:srgbClr val="571E8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74506" autoAdjust="0"/>
  </p:normalViewPr>
  <p:slideViewPr>
    <p:cSldViewPr>
      <p:cViewPr varScale="1">
        <p:scale>
          <a:sx n="74" d="100"/>
          <a:sy n="74" d="100"/>
        </p:scale>
        <p:origin x="126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836" y="-72"/>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1" y="0"/>
            <a:ext cx="3066626" cy="467835"/>
          </a:xfrm>
          <a:prstGeom prst="rect">
            <a:avLst/>
          </a:prstGeom>
          <a:noFill/>
          <a:ln w="9525">
            <a:noFill/>
            <a:miter lim="800000"/>
            <a:headEnd/>
            <a:tailEnd/>
          </a:ln>
          <a:effectLst/>
        </p:spPr>
        <p:txBody>
          <a:bodyPr vert="horz" wrap="square" lIns="93923" tIns="46962" rIns="93923" bIns="46962" numCol="1" anchor="t" anchorCtr="0" compatLnSpc="1">
            <a:prstTxWarp prst="textNoShape">
              <a:avLst/>
            </a:prstTxWarp>
          </a:bodyPr>
          <a:lstStyle>
            <a:lvl1pPr>
              <a:defRPr sz="1200"/>
            </a:lvl1pPr>
          </a:lstStyle>
          <a:p>
            <a:pPr>
              <a:defRPr/>
            </a:pPr>
            <a:endParaRPr lang="en-US" dirty="0"/>
          </a:p>
        </p:txBody>
      </p:sp>
      <p:sp>
        <p:nvSpPr>
          <p:cNvPr id="22531" name="Rectangle 3"/>
          <p:cNvSpPr>
            <a:spLocks noGrp="1" noChangeArrowheads="1"/>
          </p:cNvSpPr>
          <p:nvPr>
            <p:ph type="dt" sz="quarter" idx="1"/>
          </p:nvPr>
        </p:nvSpPr>
        <p:spPr bwMode="auto">
          <a:xfrm>
            <a:off x="4008851" y="0"/>
            <a:ext cx="3066626" cy="467835"/>
          </a:xfrm>
          <a:prstGeom prst="rect">
            <a:avLst/>
          </a:prstGeom>
          <a:noFill/>
          <a:ln w="9525">
            <a:noFill/>
            <a:miter lim="800000"/>
            <a:headEnd/>
            <a:tailEnd/>
          </a:ln>
          <a:effectLst/>
        </p:spPr>
        <p:txBody>
          <a:bodyPr vert="horz" wrap="square" lIns="93923" tIns="46962" rIns="93923" bIns="46962" numCol="1" anchor="t" anchorCtr="0" compatLnSpc="1">
            <a:prstTxWarp prst="textNoShape">
              <a:avLst/>
            </a:prstTxWarp>
          </a:bodyPr>
          <a:lstStyle>
            <a:lvl1pPr algn="r">
              <a:defRPr sz="1200"/>
            </a:lvl1pPr>
          </a:lstStyle>
          <a:p>
            <a:pPr>
              <a:defRPr/>
            </a:pPr>
            <a:endParaRPr lang="en-US" dirty="0"/>
          </a:p>
        </p:txBody>
      </p:sp>
      <p:sp>
        <p:nvSpPr>
          <p:cNvPr id="22532" name="Rectangle 4"/>
          <p:cNvSpPr>
            <a:spLocks noGrp="1" noChangeArrowheads="1"/>
          </p:cNvSpPr>
          <p:nvPr>
            <p:ph type="ftr" sz="quarter" idx="2"/>
          </p:nvPr>
        </p:nvSpPr>
        <p:spPr bwMode="auto">
          <a:xfrm>
            <a:off x="1" y="8893644"/>
            <a:ext cx="3066626" cy="467835"/>
          </a:xfrm>
          <a:prstGeom prst="rect">
            <a:avLst/>
          </a:prstGeom>
          <a:noFill/>
          <a:ln w="9525">
            <a:noFill/>
            <a:miter lim="800000"/>
            <a:headEnd/>
            <a:tailEnd/>
          </a:ln>
          <a:effectLst/>
        </p:spPr>
        <p:txBody>
          <a:bodyPr vert="horz" wrap="square" lIns="93923" tIns="46962" rIns="93923" bIns="46962" numCol="1" anchor="b" anchorCtr="0" compatLnSpc="1">
            <a:prstTxWarp prst="textNoShape">
              <a:avLst/>
            </a:prstTxWarp>
          </a:bodyPr>
          <a:lstStyle>
            <a:lvl1pPr>
              <a:defRPr sz="1200"/>
            </a:lvl1pPr>
          </a:lstStyle>
          <a:p>
            <a:pPr>
              <a:defRPr/>
            </a:pPr>
            <a:endParaRPr lang="en-US" dirty="0"/>
          </a:p>
        </p:txBody>
      </p:sp>
      <p:sp>
        <p:nvSpPr>
          <p:cNvPr id="22533" name="Rectangle 5"/>
          <p:cNvSpPr>
            <a:spLocks noGrp="1" noChangeArrowheads="1"/>
          </p:cNvSpPr>
          <p:nvPr>
            <p:ph type="sldNum" sz="quarter" idx="3"/>
          </p:nvPr>
        </p:nvSpPr>
        <p:spPr bwMode="auto">
          <a:xfrm>
            <a:off x="4008851" y="8893644"/>
            <a:ext cx="3066626" cy="467835"/>
          </a:xfrm>
          <a:prstGeom prst="rect">
            <a:avLst/>
          </a:prstGeom>
          <a:noFill/>
          <a:ln w="9525">
            <a:noFill/>
            <a:miter lim="800000"/>
            <a:headEnd/>
            <a:tailEnd/>
          </a:ln>
          <a:effectLst/>
        </p:spPr>
        <p:txBody>
          <a:bodyPr vert="horz" wrap="square" lIns="93923" tIns="46962" rIns="93923" bIns="46962" numCol="1" anchor="b" anchorCtr="0" compatLnSpc="1">
            <a:prstTxWarp prst="textNoShape">
              <a:avLst/>
            </a:prstTxWarp>
          </a:bodyPr>
          <a:lstStyle>
            <a:lvl1pPr algn="r">
              <a:defRPr sz="1200"/>
            </a:lvl1pPr>
          </a:lstStyle>
          <a:p>
            <a:pPr>
              <a:defRPr/>
            </a:pPr>
            <a:fld id="{51CCF015-728C-4168-84F3-5CAF33FF96B3}" type="slidenum">
              <a:rPr lang="en-US"/>
              <a:pPr>
                <a:defRPr/>
              </a:pPr>
              <a:t>‹#›</a:t>
            </a:fld>
            <a:endParaRPr lang="en-US" dirty="0"/>
          </a:p>
        </p:txBody>
      </p:sp>
    </p:spTree>
    <p:extLst>
      <p:ext uri="{BB962C8B-B14F-4D97-AF65-F5344CB8AC3E}">
        <p14:creationId xmlns:p14="http://schemas.microsoft.com/office/powerpoint/2010/main" val="20178655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066626" cy="467835"/>
          </a:xfrm>
          <a:prstGeom prst="rect">
            <a:avLst/>
          </a:prstGeom>
          <a:noFill/>
          <a:ln w="9525">
            <a:noFill/>
            <a:miter lim="800000"/>
            <a:headEnd/>
            <a:tailEnd/>
          </a:ln>
          <a:effectLst/>
        </p:spPr>
        <p:txBody>
          <a:bodyPr vert="horz" wrap="square" lIns="93923" tIns="46962" rIns="93923" bIns="46962" numCol="1" anchor="t" anchorCtr="0" compatLnSpc="1">
            <a:prstTxWarp prst="textNoShape">
              <a:avLst/>
            </a:prstTxWarp>
          </a:bodyPr>
          <a:lstStyle>
            <a:lvl1pPr>
              <a:defRPr sz="1200"/>
            </a:lvl1pPr>
          </a:lstStyle>
          <a:p>
            <a:pPr>
              <a:defRPr/>
            </a:pPr>
            <a:endParaRPr lang="en-US" dirty="0"/>
          </a:p>
        </p:txBody>
      </p:sp>
      <p:sp>
        <p:nvSpPr>
          <p:cNvPr id="4099" name="Rectangle 3"/>
          <p:cNvSpPr>
            <a:spLocks noGrp="1" noChangeArrowheads="1"/>
          </p:cNvSpPr>
          <p:nvPr>
            <p:ph type="dt" idx="1"/>
          </p:nvPr>
        </p:nvSpPr>
        <p:spPr bwMode="auto">
          <a:xfrm>
            <a:off x="4008851" y="0"/>
            <a:ext cx="3066626" cy="467835"/>
          </a:xfrm>
          <a:prstGeom prst="rect">
            <a:avLst/>
          </a:prstGeom>
          <a:noFill/>
          <a:ln w="9525">
            <a:noFill/>
            <a:miter lim="800000"/>
            <a:headEnd/>
            <a:tailEnd/>
          </a:ln>
          <a:effectLst/>
        </p:spPr>
        <p:txBody>
          <a:bodyPr vert="horz" wrap="square" lIns="93923" tIns="46962" rIns="93923" bIns="46962" numCol="1" anchor="t" anchorCtr="0" compatLnSpc="1">
            <a:prstTxWarp prst="textNoShape">
              <a:avLst/>
            </a:prstTxWarp>
          </a:bodyPr>
          <a:lstStyle>
            <a:lvl1pPr algn="r">
              <a:defRPr sz="1200"/>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198563" y="703263"/>
            <a:ext cx="4679950" cy="3509962"/>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7068" y="4446822"/>
            <a:ext cx="5662940" cy="4213703"/>
          </a:xfrm>
          <a:prstGeom prst="rect">
            <a:avLst/>
          </a:prstGeom>
          <a:noFill/>
          <a:ln w="9525">
            <a:noFill/>
            <a:miter lim="800000"/>
            <a:headEnd/>
            <a:tailEnd/>
          </a:ln>
          <a:effectLst/>
        </p:spPr>
        <p:txBody>
          <a:bodyPr vert="horz" wrap="square" lIns="93923" tIns="46962" rIns="93923" bIns="4696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1" y="8893644"/>
            <a:ext cx="3066626" cy="467835"/>
          </a:xfrm>
          <a:prstGeom prst="rect">
            <a:avLst/>
          </a:prstGeom>
          <a:noFill/>
          <a:ln w="9525">
            <a:noFill/>
            <a:miter lim="800000"/>
            <a:headEnd/>
            <a:tailEnd/>
          </a:ln>
          <a:effectLst/>
        </p:spPr>
        <p:txBody>
          <a:bodyPr vert="horz" wrap="square" lIns="93923" tIns="46962" rIns="93923" bIns="46962" numCol="1" anchor="b" anchorCtr="0" compatLnSpc="1">
            <a:prstTxWarp prst="textNoShape">
              <a:avLst/>
            </a:prstTxWarp>
          </a:bodyPr>
          <a:lstStyle>
            <a:lvl1pPr>
              <a:defRPr sz="1200"/>
            </a:lvl1pPr>
          </a:lstStyle>
          <a:p>
            <a:pPr>
              <a:defRPr/>
            </a:pPr>
            <a:endParaRPr lang="en-US" dirty="0"/>
          </a:p>
        </p:txBody>
      </p:sp>
      <p:sp>
        <p:nvSpPr>
          <p:cNvPr id="4103" name="Rectangle 7"/>
          <p:cNvSpPr>
            <a:spLocks noGrp="1" noChangeArrowheads="1"/>
          </p:cNvSpPr>
          <p:nvPr>
            <p:ph type="sldNum" sz="quarter" idx="5"/>
          </p:nvPr>
        </p:nvSpPr>
        <p:spPr bwMode="auto">
          <a:xfrm>
            <a:off x="4008851" y="8893644"/>
            <a:ext cx="3066626" cy="467835"/>
          </a:xfrm>
          <a:prstGeom prst="rect">
            <a:avLst/>
          </a:prstGeom>
          <a:noFill/>
          <a:ln w="9525">
            <a:noFill/>
            <a:miter lim="800000"/>
            <a:headEnd/>
            <a:tailEnd/>
          </a:ln>
          <a:effectLst/>
        </p:spPr>
        <p:txBody>
          <a:bodyPr vert="horz" wrap="square" lIns="93923" tIns="46962" rIns="93923" bIns="46962" numCol="1" anchor="b" anchorCtr="0" compatLnSpc="1">
            <a:prstTxWarp prst="textNoShape">
              <a:avLst/>
            </a:prstTxWarp>
          </a:bodyPr>
          <a:lstStyle>
            <a:lvl1pPr algn="r">
              <a:defRPr sz="1200"/>
            </a:lvl1pPr>
          </a:lstStyle>
          <a:p>
            <a:pPr>
              <a:defRPr/>
            </a:pPr>
            <a:fld id="{958FC8AE-158C-4D60-82A3-8044D21A0607}" type="slidenum">
              <a:rPr lang="en-US"/>
              <a:pPr>
                <a:defRPr/>
              </a:pPr>
              <a:t>‹#›</a:t>
            </a:fld>
            <a:endParaRPr lang="en-US" dirty="0"/>
          </a:p>
        </p:txBody>
      </p:sp>
    </p:spTree>
    <p:extLst>
      <p:ext uri="{BB962C8B-B14F-4D97-AF65-F5344CB8AC3E}">
        <p14:creationId xmlns:p14="http://schemas.microsoft.com/office/powerpoint/2010/main" val="32528318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1863" y="696913"/>
            <a:ext cx="4681537" cy="3509962"/>
          </a:xfrm>
        </p:spPr>
      </p:sp>
      <p:sp>
        <p:nvSpPr>
          <p:cNvPr id="3" name="Notes Placeholder 2"/>
          <p:cNvSpPr>
            <a:spLocks noGrp="1"/>
          </p:cNvSpPr>
          <p:nvPr>
            <p:ph type="body" idx="1"/>
          </p:nvPr>
        </p:nvSpPr>
        <p:spPr>
          <a:xfrm>
            <a:off x="697469" y="4374970"/>
            <a:ext cx="5758922" cy="4521867"/>
          </a:xfrm>
        </p:spPr>
        <p:txBody>
          <a:bodyPr>
            <a:normAutofit/>
          </a:bodyPr>
          <a:lstStyle/>
          <a:p>
            <a:pPr marL="172582" indent="-172582">
              <a:lnSpc>
                <a:spcPct val="150000"/>
              </a:lnSpc>
              <a:buFont typeface="Arial" pitchFamily="34" charset="0"/>
              <a:buChar char="•"/>
            </a:pPr>
            <a:r>
              <a:rPr lang="en-US" sz="1100" dirty="0">
                <a:solidFill>
                  <a:srgbClr val="000000"/>
                </a:solidFill>
                <a:latin typeface="Trebuchet MS" pitchFamily="34" charset="0"/>
                <a:cs typeface="Arial" panose="020B0604020202020204" pitchFamily="34" charset="0"/>
              </a:rPr>
              <a:t>I would like to begin by acknowledging </a:t>
            </a:r>
            <a:r>
              <a:rPr lang="en-CA" sz="1100" dirty="0">
                <a:solidFill>
                  <a:srgbClr val="000000"/>
                </a:solidFill>
                <a:latin typeface="Trebuchet MS" pitchFamily="34" charset="0"/>
              </a:rPr>
              <a:t>the </a:t>
            </a:r>
            <a:r>
              <a:rPr lang="en-CA" sz="1100" dirty="0" err="1">
                <a:solidFill>
                  <a:srgbClr val="000000"/>
                </a:solidFill>
                <a:latin typeface="Trebuchet MS" pitchFamily="34" charset="0"/>
              </a:rPr>
              <a:t>Anishinabe</a:t>
            </a:r>
            <a:r>
              <a:rPr lang="en-CA" sz="1100" dirty="0">
                <a:solidFill>
                  <a:srgbClr val="000000"/>
                </a:solidFill>
                <a:latin typeface="Trebuchet MS" pitchFamily="34" charset="0"/>
              </a:rPr>
              <a:t> “first peoples” territory that we all have the privilege of being </a:t>
            </a:r>
            <a:r>
              <a:rPr lang="en-CA" sz="1100" dirty="0" smtClean="0">
                <a:solidFill>
                  <a:srgbClr val="000000"/>
                </a:solidFill>
                <a:latin typeface="Trebuchet MS" pitchFamily="34" charset="0"/>
              </a:rPr>
              <a:t>on</a:t>
            </a:r>
            <a:r>
              <a:rPr lang="en-CA" sz="1100" baseline="0" dirty="0" smtClean="0">
                <a:solidFill>
                  <a:srgbClr val="000000"/>
                </a:solidFill>
                <a:latin typeface="Trebuchet MS" pitchFamily="34" charset="0"/>
              </a:rPr>
              <a:t> today</a:t>
            </a:r>
            <a:r>
              <a:rPr lang="en-US" sz="1100" baseline="0" dirty="0" smtClean="0">
                <a:solidFill>
                  <a:srgbClr val="000000"/>
                </a:solidFill>
                <a:latin typeface="Trebuchet MS" pitchFamily="34" charset="0"/>
                <a:cs typeface="Arial" panose="020B0604020202020204" pitchFamily="34" charset="0"/>
              </a:rPr>
              <a:t>.</a:t>
            </a:r>
          </a:p>
          <a:p>
            <a:pPr marL="172582" indent="-172582">
              <a:lnSpc>
                <a:spcPct val="150000"/>
              </a:lnSpc>
              <a:buFont typeface="Arial" pitchFamily="34" charset="0"/>
              <a:buChar char="•"/>
            </a:pPr>
            <a:r>
              <a:rPr lang="en-US" sz="1100" dirty="0" smtClean="0">
                <a:solidFill>
                  <a:srgbClr val="000000"/>
                </a:solidFill>
                <a:latin typeface="Trebuchet MS" pitchFamily="34" charset="0"/>
                <a:cs typeface="Arial" panose="020B0604020202020204" pitchFamily="34" charset="0"/>
              </a:rPr>
              <a:t>Thank </a:t>
            </a:r>
            <a:r>
              <a:rPr lang="en-US" sz="1100" dirty="0">
                <a:solidFill>
                  <a:srgbClr val="000000"/>
                </a:solidFill>
                <a:latin typeface="Trebuchet MS" pitchFamily="34" charset="0"/>
                <a:cs typeface="Arial" panose="020B0604020202020204" pitchFamily="34" charset="0"/>
              </a:rPr>
              <a:t>you so much for the opportunity to be with you </a:t>
            </a:r>
            <a:r>
              <a:rPr lang="en-US" sz="1100" dirty="0" smtClean="0">
                <a:solidFill>
                  <a:srgbClr val="000000"/>
                </a:solidFill>
                <a:latin typeface="Trebuchet MS" pitchFamily="34" charset="0"/>
                <a:cs typeface="Arial" panose="020B0604020202020204" pitchFamily="34" charset="0"/>
              </a:rPr>
              <a:t>and </a:t>
            </a:r>
            <a:r>
              <a:rPr lang="en-US" sz="1100" dirty="0">
                <a:solidFill>
                  <a:srgbClr val="000000"/>
                </a:solidFill>
                <a:latin typeface="Trebuchet MS" pitchFamily="34" charset="0"/>
                <a:cs typeface="Arial" panose="020B0604020202020204" pitchFamily="34" charset="0"/>
              </a:rPr>
              <a:t>share </a:t>
            </a:r>
            <a:r>
              <a:rPr lang="en-US" sz="1100" dirty="0" smtClean="0">
                <a:solidFill>
                  <a:srgbClr val="000000"/>
                </a:solidFill>
                <a:latin typeface="Trebuchet MS" pitchFamily="34" charset="0"/>
                <a:cs typeface="Arial" panose="020B0604020202020204" pitchFamily="34" charset="0"/>
              </a:rPr>
              <a:t>the </a:t>
            </a:r>
            <a:r>
              <a:rPr lang="en-US" sz="1100" dirty="0">
                <a:solidFill>
                  <a:srgbClr val="000000"/>
                </a:solidFill>
                <a:latin typeface="Trebuchet MS" pitchFamily="34" charset="0"/>
                <a:cs typeface="Arial" panose="020B0604020202020204" pitchFamily="34" charset="0"/>
              </a:rPr>
              <a:t>Canadian Women’s Foundation’s emerging work on the </a:t>
            </a:r>
            <a:r>
              <a:rPr lang="en-US" sz="1100" dirty="0" smtClean="0">
                <a:solidFill>
                  <a:srgbClr val="000000"/>
                </a:solidFill>
                <a:latin typeface="Trebuchet MS" pitchFamily="34" charset="0"/>
                <a:cs typeface="Arial" panose="020B0604020202020204" pitchFamily="34" charset="0"/>
              </a:rPr>
              <a:t>sex trafficking </a:t>
            </a:r>
            <a:r>
              <a:rPr lang="en-US" sz="1100" dirty="0">
                <a:solidFill>
                  <a:srgbClr val="000000"/>
                </a:solidFill>
                <a:latin typeface="Trebuchet MS" pitchFamily="34" charset="0"/>
                <a:cs typeface="Arial" panose="020B0604020202020204" pitchFamily="34" charset="0"/>
              </a:rPr>
              <a:t>of women and girls in Canada. </a:t>
            </a:r>
            <a:r>
              <a:rPr lang="en-US" sz="1100" dirty="0" smtClean="0">
                <a:solidFill>
                  <a:srgbClr val="000000"/>
                </a:solidFill>
                <a:latin typeface="Trebuchet MS" pitchFamily="34" charset="0"/>
                <a:cs typeface="Arial" panose="020B0604020202020204" pitchFamily="34" charset="0"/>
              </a:rPr>
              <a:t> Today,</a:t>
            </a:r>
            <a:r>
              <a:rPr lang="en-US" sz="1100" baseline="0" dirty="0" smtClean="0">
                <a:solidFill>
                  <a:srgbClr val="000000"/>
                </a:solidFill>
                <a:latin typeface="Trebuchet MS" pitchFamily="34" charset="0"/>
                <a:cs typeface="Arial" panose="020B0604020202020204" pitchFamily="34" charset="0"/>
              </a:rPr>
              <a:t> I will quickly go through </a:t>
            </a:r>
          </a:p>
          <a:p>
            <a:pPr marL="629782" lvl="1" indent="-172582">
              <a:lnSpc>
                <a:spcPct val="150000"/>
              </a:lnSpc>
              <a:buFont typeface="Arial" pitchFamily="34" charset="0"/>
              <a:buChar char="•"/>
            </a:pPr>
            <a:r>
              <a:rPr lang="en-US" sz="1100" baseline="0" dirty="0" smtClean="0">
                <a:solidFill>
                  <a:srgbClr val="000000"/>
                </a:solidFill>
                <a:latin typeface="Trebuchet MS" pitchFamily="34" charset="0"/>
                <a:cs typeface="Arial" panose="020B0604020202020204" pitchFamily="34" charset="0"/>
              </a:rPr>
              <a:t>our journey since 2011 that led us to 35 recommendations</a:t>
            </a:r>
          </a:p>
          <a:p>
            <a:pPr marL="629782" lvl="1" indent="-172582">
              <a:lnSpc>
                <a:spcPct val="150000"/>
              </a:lnSpc>
              <a:buFont typeface="Arial" pitchFamily="34" charset="0"/>
              <a:buChar char="•"/>
            </a:pPr>
            <a:r>
              <a:rPr lang="en-US" sz="1100" baseline="0" dirty="0" smtClean="0">
                <a:solidFill>
                  <a:srgbClr val="000000"/>
                </a:solidFill>
                <a:latin typeface="Trebuchet MS" pitchFamily="34" charset="0"/>
                <a:cs typeface="Arial" panose="020B0604020202020204" pitchFamily="34" charset="0"/>
              </a:rPr>
              <a:t>show you a video that we are launching at our professional breakfast in Calgary and Toronto to raise awareness and funds </a:t>
            </a:r>
          </a:p>
          <a:p>
            <a:pPr marL="629782" lvl="1" indent="-172582">
              <a:lnSpc>
                <a:spcPct val="150000"/>
              </a:lnSpc>
              <a:buFont typeface="Arial" pitchFamily="34" charset="0"/>
              <a:buChar char="•"/>
            </a:pPr>
            <a:r>
              <a:rPr lang="en-US" sz="1100" baseline="0" dirty="0" smtClean="0">
                <a:solidFill>
                  <a:srgbClr val="000000"/>
                </a:solidFill>
                <a:latin typeface="Trebuchet MS" pitchFamily="34" charset="0"/>
                <a:cs typeface="Arial" panose="020B0604020202020204" pitchFamily="34" charset="0"/>
              </a:rPr>
              <a:t>then finish up with Canadian Women’s Foundation 5-year strategy to help end sex trafficking in Canada</a:t>
            </a:r>
          </a:p>
          <a:p>
            <a:pPr marL="629782" lvl="1" indent="-172582">
              <a:lnSpc>
                <a:spcPct val="150000"/>
              </a:lnSpc>
              <a:buFont typeface="Arial" pitchFamily="34" charset="0"/>
              <a:buChar char="•"/>
            </a:pPr>
            <a:r>
              <a:rPr lang="en-US" sz="1100" baseline="0" dirty="0" smtClean="0">
                <a:solidFill>
                  <a:srgbClr val="000000"/>
                </a:solidFill>
                <a:latin typeface="Trebuchet MS" pitchFamily="34" charset="0"/>
                <a:cs typeface="Arial" panose="020B0604020202020204" pitchFamily="34" charset="0"/>
              </a:rPr>
              <a:t>Please feel free to ask questions at any time</a:t>
            </a:r>
            <a:endParaRPr lang="en-US" sz="1100" dirty="0" smtClean="0">
              <a:solidFill>
                <a:srgbClr val="000000"/>
              </a:solidFill>
              <a:latin typeface="Trebuchet MS" pitchFamily="34" charset="0"/>
              <a:cs typeface="Arial" panose="020B0604020202020204" pitchFamily="34" charset="0"/>
            </a:endParaRPr>
          </a:p>
          <a:p>
            <a:pPr marL="172582" indent="-172582">
              <a:lnSpc>
                <a:spcPct val="150000"/>
              </a:lnSpc>
              <a:buFont typeface="Arial" pitchFamily="34" charset="0"/>
              <a:buChar char="•"/>
            </a:pPr>
            <a:r>
              <a:rPr lang="en-US" sz="1100" dirty="0" smtClean="0">
                <a:solidFill>
                  <a:srgbClr val="000000"/>
                </a:solidFill>
                <a:latin typeface="Trebuchet MS" pitchFamily="34" charset="0"/>
                <a:cs typeface="Arial" panose="020B0604020202020204" pitchFamily="34" charset="0"/>
              </a:rPr>
              <a:t>Before </a:t>
            </a:r>
            <a:r>
              <a:rPr lang="en-US" sz="1100" dirty="0">
                <a:solidFill>
                  <a:srgbClr val="000000"/>
                </a:solidFill>
                <a:latin typeface="Trebuchet MS" pitchFamily="34" charset="0"/>
                <a:cs typeface="Arial" panose="020B0604020202020204" pitchFamily="34" charset="0"/>
              </a:rPr>
              <a:t>I begin my presentation, I need to let you know that the information I will be sharing may disturb some of you so please feel free to leave the room at any time and please follow up with someone to debrief. </a:t>
            </a:r>
          </a:p>
        </p:txBody>
      </p:sp>
      <p:sp>
        <p:nvSpPr>
          <p:cNvPr id="4" name="Slide Number Placeholder 3"/>
          <p:cNvSpPr>
            <a:spLocks noGrp="1"/>
          </p:cNvSpPr>
          <p:nvPr>
            <p:ph type="sldNum" sz="quarter" idx="10"/>
          </p:nvPr>
        </p:nvSpPr>
        <p:spPr>
          <a:xfrm>
            <a:off x="4008850" y="8893644"/>
            <a:ext cx="2831469" cy="309761"/>
          </a:xfrm>
        </p:spPr>
        <p:txBody>
          <a:bodyPr/>
          <a:lstStyle/>
          <a:p>
            <a:pPr>
              <a:defRPr/>
            </a:pPr>
            <a:fld id="{958FC8AE-158C-4D60-82A3-8044D21A0607}" type="slidenum">
              <a:rPr lang="en-US" smtClean="0"/>
              <a:pPr>
                <a:defRPr/>
              </a:pPr>
              <a:t>1</a:t>
            </a:fld>
            <a:endParaRPr lang="en-US" dirty="0"/>
          </a:p>
        </p:txBody>
      </p:sp>
    </p:spTree>
    <p:extLst>
      <p:ext uri="{BB962C8B-B14F-4D97-AF65-F5344CB8AC3E}">
        <p14:creationId xmlns:p14="http://schemas.microsoft.com/office/powerpoint/2010/main" val="11017596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latin typeface="Trebuchet MS" panose="020B0603020202020204" pitchFamily="34" charset="0"/>
              </a:rPr>
              <a:t>The National Task Force</a:t>
            </a:r>
            <a:r>
              <a:rPr lang="en-US" sz="1100" baseline="0" dirty="0" smtClean="0">
                <a:latin typeface="Trebuchet MS" panose="020B0603020202020204" pitchFamily="34" charset="0"/>
              </a:rPr>
              <a:t> came up with 35 recommendations that focus on this strategy.</a:t>
            </a:r>
          </a:p>
          <a:p>
            <a:endParaRPr lang="en-US" sz="1100" baseline="0" dirty="0" smtClean="0">
              <a:latin typeface="Trebuchet MS" panose="020B0603020202020204" pitchFamily="34" charset="0"/>
            </a:endParaRPr>
          </a:p>
          <a:p>
            <a:r>
              <a:rPr lang="en-US" sz="1100" baseline="0" dirty="0" smtClean="0">
                <a:latin typeface="Trebuchet MS" panose="020B0603020202020204" pitchFamily="34" charset="0"/>
              </a:rPr>
              <a:t>We acknowledge the elements of this strategy were inspired from the Province of Manitoba who has the only provincial strategy in Canada.  We are recommending that every province, municipality and region in Canada should have one like this.</a:t>
            </a:r>
          </a:p>
          <a:p>
            <a:endParaRPr lang="en-US" sz="1100" baseline="0" dirty="0" smtClean="0">
              <a:latin typeface="Trebuchet MS" panose="020B0603020202020204" pitchFamily="34" charset="0"/>
            </a:endParaRPr>
          </a:p>
          <a:p>
            <a:r>
              <a:rPr lang="en-US" sz="1100" baseline="0" dirty="0" smtClean="0">
                <a:latin typeface="Trebuchet MS" panose="020B0603020202020204" pitchFamily="34" charset="0"/>
              </a:rPr>
              <a:t>This strategy identifies the political will and collection action by all stakeholders as the two end pieces to support this comprehensive strategy.  </a:t>
            </a:r>
          </a:p>
          <a:p>
            <a:endParaRPr lang="en-US" sz="1100" u="sng" kern="1200" baseline="0" dirty="0" smtClean="0">
              <a:solidFill>
                <a:schemeClr val="tx1"/>
              </a:solidFill>
              <a:effectLst/>
              <a:latin typeface="Trebuchet MS" panose="020B0603020202020204" pitchFamily="34" charset="0"/>
              <a:ea typeface="+mn-ea"/>
              <a:cs typeface="+mn-cs"/>
            </a:endParaRPr>
          </a:p>
          <a:p>
            <a:r>
              <a:rPr lang="en-US" sz="1100" u="sng" kern="1200" dirty="0" smtClean="0">
                <a:solidFill>
                  <a:schemeClr val="tx1"/>
                </a:solidFill>
                <a:effectLst/>
                <a:latin typeface="Trebuchet MS" panose="020B0603020202020204" pitchFamily="34" charset="0"/>
                <a:ea typeface="+mn-ea"/>
                <a:cs typeface="+mn-cs"/>
              </a:rPr>
              <a:t>Change systems</a:t>
            </a:r>
            <a:r>
              <a:rPr lang="en-US" sz="1100" kern="1200" dirty="0" smtClean="0">
                <a:solidFill>
                  <a:schemeClr val="tx1"/>
                </a:solidFill>
                <a:effectLst/>
                <a:latin typeface="Trebuchet MS" panose="020B0603020202020204" pitchFamily="34" charset="0"/>
                <a:ea typeface="+mn-ea"/>
                <a:cs typeface="+mn-cs"/>
              </a:rPr>
              <a:t> – a trafficking proof society and the laws that go with it.</a:t>
            </a:r>
          </a:p>
          <a:p>
            <a:r>
              <a:rPr lang="en-US" sz="1100" u="sng" kern="1200" dirty="0" smtClean="0">
                <a:solidFill>
                  <a:schemeClr val="tx1"/>
                </a:solidFill>
                <a:effectLst/>
                <a:latin typeface="Trebuchet MS" panose="020B0603020202020204" pitchFamily="34" charset="0"/>
                <a:ea typeface="+mn-ea"/>
                <a:cs typeface="+mn-cs"/>
              </a:rPr>
              <a:t>Services for women and girls along the continuum:</a:t>
            </a:r>
            <a:r>
              <a:rPr lang="en-US" sz="1100" kern="1200" dirty="0" smtClean="0">
                <a:solidFill>
                  <a:schemeClr val="tx1"/>
                </a:solidFill>
                <a:effectLst/>
                <a:latin typeface="Trebuchet MS" panose="020B0603020202020204" pitchFamily="34" charset="0"/>
                <a:ea typeface="+mn-ea"/>
                <a:cs typeface="+mn-cs"/>
              </a:rPr>
              <a:t> prevention, intervention, rebuilding lives including</a:t>
            </a:r>
            <a:r>
              <a:rPr lang="en-US" sz="1100" kern="1200" baseline="0" dirty="0" smtClean="0">
                <a:solidFill>
                  <a:schemeClr val="tx1"/>
                </a:solidFill>
                <a:effectLst/>
                <a:latin typeface="Trebuchet MS" panose="020B0603020202020204" pitchFamily="34" charset="0"/>
                <a:ea typeface="+mn-ea"/>
                <a:cs typeface="+mn-cs"/>
              </a:rPr>
              <a:t> </a:t>
            </a:r>
            <a:r>
              <a:rPr lang="en-US" sz="1100" kern="1200" dirty="0" smtClean="0">
                <a:solidFill>
                  <a:schemeClr val="tx1"/>
                </a:solidFill>
                <a:effectLst/>
                <a:latin typeface="Trebuchet MS" panose="020B0603020202020204" pitchFamily="34" charset="0"/>
                <a:ea typeface="+mn-ea"/>
                <a:cs typeface="+mn-cs"/>
              </a:rPr>
              <a:t>palliative care because we know the long-term harm done to women sadly results in early terminal illness and early death.  Trauma support</a:t>
            </a:r>
            <a:r>
              <a:rPr lang="en-US" sz="1100" kern="1200" baseline="0" dirty="0" smtClean="0">
                <a:solidFill>
                  <a:schemeClr val="tx1"/>
                </a:solidFill>
                <a:effectLst/>
                <a:latin typeface="Trebuchet MS" panose="020B0603020202020204" pitchFamily="34" charset="0"/>
                <a:ea typeface="+mn-ea"/>
                <a:cs typeface="+mn-cs"/>
              </a:rPr>
              <a:t> being the key.</a:t>
            </a:r>
            <a:endParaRPr lang="en-US" sz="1100" kern="1200" dirty="0" smtClean="0">
              <a:solidFill>
                <a:schemeClr val="tx1"/>
              </a:solidFill>
              <a:effectLst/>
              <a:latin typeface="Trebuchet MS" panose="020B0603020202020204" pitchFamily="34" charset="0"/>
              <a:ea typeface="+mn-ea"/>
              <a:cs typeface="+mn-cs"/>
            </a:endParaRPr>
          </a:p>
          <a:p>
            <a:r>
              <a:rPr lang="en-US" sz="1100" u="sng" kern="1200" dirty="0" smtClean="0">
                <a:solidFill>
                  <a:schemeClr val="tx1"/>
                </a:solidFill>
                <a:effectLst/>
                <a:latin typeface="Trebuchet MS" panose="020B0603020202020204" pitchFamily="34" charset="0"/>
                <a:ea typeface="+mn-ea"/>
                <a:cs typeface="+mn-cs"/>
              </a:rPr>
              <a:t>Awareness</a:t>
            </a:r>
            <a:r>
              <a:rPr lang="en-US" sz="1100" kern="1200" dirty="0" smtClean="0">
                <a:solidFill>
                  <a:schemeClr val="tx1"/>
                </a:solidFill>
                <a:effectLst/>
                <a:latin typeface="Trebuchet MS" panose="020B0603020202020204" pitchFamily="34" charset="0"/>
                <a:ea typeface="+mn-ea"/>
                <a:cs typeface="+mn-cs"/>
              </a:rPr>
              <a:t> that ensures confident girls and respectful boys and a responsible corporate sector and a mobilized public.</a:t>
            </a:r>
          </a:p>
          <a:p>
            <a:r>
              <a:rPr lang="en-US" sz="1100" u="sng" kern="1200" dirty="0" smtClean="0">
                <a:solidFill>
                  <a:schemeClr val="tx1"/>
                </a:solidFill>
                <a:effectLst/>
                <a:latin typeface="Trebuchet MS" panose="020B0603020202020204" pitchFamily="34" charset="0"/>
                <a:ea typeface="+mn-ea"/>
                <a:cs typeface="+mn-cs"/>
              </a:rPr>
              <a:t>Collective action</a:t>
            </a:r>
            <a:r>
              <a:rPr lang="en-US" sz="1100" kern="1200" dirty="0" smtClean="0">
                <a:solidFill>
                  <a:schemeClr val="tx1"/>
                </a:solidFill>
                <a:effectLst/>
                <a:latin typeface="Trebuchet MS" panose="020B0603020202020204" pitchFamily="34" charset="0"/>
                <a:ea typeface="+mn-ea"/>
                <a:cs typeface="+mn-cs"/>
              </a:rPr>
              <a:t> – many stakeholders collaborating for maximum impact and building a funding environment to sustain all services.</a:t>
            </a:r>
            <a:endParaRPr lang="en-US" sz="1100" dirty="0">
              <a:latin typeface="Trebuchet MS" panose="020B0603020202020204" pitchFamily="34" charset="0"/>
            </a:endParaRPr>
          </a:p>
        </p:txBody>
      </p:sp>
      <p:sp>
        <p:nvSpPr>
          <p:cNvPr id="4" name="Slide Number Placeholder 3"/>
          <p:cNvSpPr>
            <a:spLocks noGrp="1"/>
          </p:cNvSpPr>
          <p:nvPr>
            <p:ph type="sldNum" sz="quarter" idx="10"/>
          </p:nvPr>
        </p:nvSpPr>
        <p:spPr/>
        <p:txBody>
          <a:bodyPr/>
          <a:lstStyle/>
          <a:p>
            <a:pPr>
              <a:defRPr/>
            </a:pPr>
            <a:fld id="{958FC8AE-158C-4D60-82A3-8044D21A0607}" type="slidenum">
              <a:rPr lang="en-US" smtClean="0"/>
              <a:pPr>
                <a:defRPr/>
              </a:pPr>
              <a:t>10</a:t>
            </a:fld>
            <a:endParaRPr lang="en-US" dirty="0"/>
          </a:p>
        </p:txBody>
      </p:sp>
    </p:spTree>
    <p:extLst>
      <p:ext uri="{BB962C8B-B14F-4D97-AF65-F5344CB8AC3E}">
        <p14:creationId xmlns:p14="http://schemas.microsoft.com/office/powerpoint/2010/main" val="15968631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0"/>
              </a:spcAft>
              <a:buFont typeface="Symbol"/>
              <a:buNone/>
            </a:pPr>
            <a:endParaRPr lang="en-US" sz="1100" dirty="0">
              <a:latin typeface="Trebuchet MS" pitchFamily="34" charset="0"/>
              <a:cs typeface="Times New Roman"/>
            </a:endParaRPr>
          </a:p>
        </p:txBody>
      </p:sp>
      <p:sp>
        <p:nvSpPr>
          <p:cNvPr id="4" name="Slide Number Placeholder 3"/>
          <p:cNvSpPr>
            <a:spLocks noGrp="1"/>
          </p:cNvSpPr>
          <p:nvPr>
            <p:ph type="sldNum" sz="quarter" idx="10"/>
          </p:nvPr>
        </p:nvSpPr>
        <p:spPr/>
        <p:txBody>
          <a:bodyPr/>
          <a:lstStyle/>
          <a:p>
            <a:pPr>
              <a:defRPr/>
            </a:pPr>
            <a:fld id="{958FC8AE-158C-4D60-82A3-8044D21A0607}" type="slidenum">
              <a:rPr lang="en-US" smtClean="0"/>
              <a:pPr>
                <a:defRPr/>
              </a:pPr>
              <a:t>11</a:t>
            </a:fld>
            <a:endParaRPr lang="en-US" dirty="0"/>
          </a:p>
        </p:txBody>
      </p:sp>
    </p:spTree>
    <p:extLst>
      <p:ext uri="{BB962C8B-B14F-4D97-AF65-F5344CB8AC3E}">
        <p14:creationId xmlns:p14="http://schemas.microsoft.com/office/powerpoint/2010/main" val="23392623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0109" indent="-230109">
              <a:buFont typeface="+mj-lt"/>
              <a:buAutoNum type="arabicPeriod"/>
            </a:pPr>
            <a:r>
              <a:rPr lang="en-CA" sz="1100" dirty="0">
                <a:latin typeface="Trebuchet MS" pitchFamily="34" charset="0"/>
              </a:rPr>
              <a:t>This comes from </a:t>
            </a:r>
            <a:r>
              <a:rPr lang="en-CA" sz="1100" b="1" dirty="0">
                <a:latin typeface="Trebuchet MS" pitchFamily="34" charset="0"/>
              </a:rPr>
              <a:t>both experiential women and organizations</a:t>
            </a:r>
          </a:p>
          <a:p>
            <a:pPr marL="230109" indent="-230109">
              <a:buFont typeface="+mj-lt"/>
              <a:buAutoNum type="arabicPeriod"/>
            </a:pPr>
            <a:r>
              <a:rPr lang="en-CA" sz="1100" dirty="0">
                <a:latin typeface="Trebuchet MS" pitchFamily="34" charset="0"/>
              </a:rPr>
              <a:t>Targeted interventions needed for high risk groups / situations</a:t>
            </a:r>
          </a:p>
          <a:p>
            <a:pPr marL="230109" indent="-230109">
              <a:buFont typeface="+mj-lt"/>
              <a:buAutoNum type="arabicPeriod"/>
            </a:pPr>
            <a:r>
              <a:rPr lang="en-CA" sz="1100" dirty="0">
                <a:latin typeface="Trebuchet MS" pitchFamily="34" charset="0"/>
              </a:rPr>
              <a:t>Internet safety key prevention strategy</a:t>
            </a:r>
          </a:p>
          <a:p>
            <a:pPr marL="230109" indent="-230109">
              <a:buFont typeface="+mj-lt"/>
              <a:buAutoNum type="arabicPeriod"/>
            </a:pPr>
            <a:r>
              <a:rPr lang="en-CA" sz="1100" dirty="0">
                <a:latin typeface="Trebuchet MS" pitchFamily="34" charset="0"/>
              </a:rPr>
              <a:t>Social media campaigns on this issue can be powerful (like anti-rape youth led internet campaigns)</a:t>
            </a:r>
          </a:p>
          <a:p>
            <a:pPr marL="230109" indent="-230109">
              <a:buFont typeface="+mj-lt"/>
              <a:buAutoNum type="arabicPeriod"/>
            </a:pPr>
            <a:r>
              <a:rPr lang="en-CA" sz="1100" dirty="0">
                <a:latin typeface="Trebuchet MS" pitchFamily="34" charset="0"/>
              </a:rPr>
              <a:t>Who is in massage parlours and how do we reach them? Who is actually regulating them?</a:t>
            </a:r>
          </a:p>
          <a:p>
            <a:pPr marL="230109" indent="-230109">
              <a:buFont typeface="+mj-lt"/>
              <a:buAutoNum type="arabicPeriod"/>
            </a:pPr>
            <a:r>
              <a:rPr lang="en-CA" sz="1100" dirty="0">
                <a:latin typeface="Trebuchet MS" pitchFamily="34" charset="0"/>
              </a:rPr>
              <a:t>“Demand” strategies needed to prevent men from buying girls in the first place</a:t>
            </a:r>
          </a:p>
          <a:p>
            <a:pPr marL="230109" indent="-230109">
              <a:buFont typeface="+mj-lt"/>
              <a:buAutoNum type="arabicPeriod"/>
            </a:pPr>
            <a:r>
              <a:rPr lang="en-CA" sz="1100" dirty="0">
                <a:latin typeface="Trebuchet MS" pitchFamily="34" charset="0"/>
              </a:rPr>
              <a:t>Policing – can’t do everything as first responders </a:t>
            </a:r>
          </a:p>
          <a:p>
            <a:r>
              <a:rPr lang="en-CA" sz="1100" dirty="0">
                <a:latin typeface="Trebuchet MS" pitchFamily="34" charset="0"/>
              </a:rPr>
              <a:t>     Hospitals - Key entry point to services / supports</a:t>
            </a:r>
          </a:p>
          <a:p>
            <a:r>
              <a:rPr lang="en-CA" sz="1100" dirty="0">
                <a:latin typeface="Trebuchet MS" pitchFamily="34" charset="0"/>
              </a:rPr>
              <a:t>     Community agencies – who is available 24/7</a:t>
            </a:r>
          </a:p>
          <a:p>
            <a:r>
              <a:rPr lang="en-CA" sz="1100" dirty="0">
                <a:latin typeface="Trebuchet MS" pitchFamily="34" charset="0"/>
              </a:rPr>
              <a:t>8. Easier to get jail cell bed “than detox bed”</a:t>
            </a:r>
          </a:p>
        </p:txBody>
      </p:sp>
      <p:sp>
        <p:nvSpPr>
          <p:cNvPr id="4" name="Slide Number Placeholder 3"/>
          <p:cNvSpPr>
            <a:spLocks noGrp="1"/>
          </p:cNvSpPr>
          <p:nvPr>
            <p:ph type="sldNum" sz="quarter" idx="10"/>
          </p:nvPr>
        </p:nvSpPr>
        <p:spPr>
          <a:xfrm>
            <a:off x="4008851" y="8893644"/>
            <a:ext cx="2908254" cy="309761"/>
          </a:xfrm>
        </p:spPr>
        <p:txBody>
          <a:bodyPr/>
          <a:lstStyle/>
          <a:p>
            <a:pPr>
              <a:defRPr/>
            </a:pPr>
            <a:fld id="{958FC8AE-158C-4D60-82A3-8044D21A0607}" type="slidenum">
              <a:rPr lang="en-US" smtClean="0">
                <a:solidFill>
                  <a:srgbClr val="000000"/>
                </a:solidFill>
              </a:rPr>
              <a:pPr>
                <a:defRPr/>
              </a:pPr>
              <a:t>12</a:t>
            </a:fld>
            <a:endParaRPr lang="en-US" dirty="0">
              <a:solidFill>
                <a:srgbClr val="000000"/>
              </a:solidFill>
            </a:endParaRPr>
          </a:p>
        </p:txBody>
      </p:sp>
    </p:spTree>
    <p:extLst>
      <p:ext uri="{BB962C8B-B14F-4D97-AF65-F5344CB8AC3E}">
        <p14:creationId xmlns:p14="http://schemas.microsoft.com/office/powerpoint/2010/main" val="29620160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0109" indent="-230109">
              <a:buFont typeface="+mj-lt"/>
              <a:buAutoNum type="arabicPeriod"/>
            </a:pPr>
            <a:r>
              <a:rPr lang="en-CA" sz="1100" dirty="0">
                <a:latin typeface="Trebuchet MS" pitchFamily="34" charset="0"/>
              </a:rPr>
              <a:t>This comes from </a:t>
            </a:r>
            <a:r>
              <a:rPr lang="en-CA" sz="1100" b="1" dirty="0">
                <a:latin typeface="Trebuchet MS" pitchFamily="34" charset="0"/>
              </a:rPr>
              <a:t>both experiential women and organizations</a:t>
            </a:r>
          </a:p>
          <a:p>
            <a:pPr marL="230109" indent="-230109">
              <a:buFont typeface="+mj-lt"/>
              <a:buAutoNum type="arabicPeriod"/>
            </a:pPr>
            <a:r>
              <a:rPr lang="en-CA" sz="1100" dirty="0">
                <a:latin typeface="Trebuchet MS" pitchFamily="34" charset="0"/>
              </a:rPr>
              <a:t>Targeted interventions needed for high risk groups / situations</a:t>
            </a:r>
          </a:p>
          <a:p>
            <a:pPr marL="230109" indent="-230109">
              <a:buFont typeface="+mj-lt"/>
              <a:buAutoNum type="arabicPeriod"/>
            </a:pPr>
            <a:r>
              <a:rPr lang="en-CA" sz="1100" dirty="0">
                <a:latin typeface="Trebuchet MS" pitchFamily="34" charset="0"/>
              </a:rPr>
              <a:t>Internet safety key prevention strategy</a:t>
            </a:r>
          </a:p>
          <a:p>
            <a:pPr marL="230109" indent="-230109">
              <a:buFont typeface="+mj-lt"/>
              <a:buAutoNum type="arabicPeriod"/>
            </a:pPr>
            <a:r>
              <a:rPr lang="en-CA" sz="1100" dirty="0">
                <a:latin typeface="Trebuchet MS" pitchFamily="34" charset="0"/>
              </a:rPr>
              <a:t>Social media campaigns on this issue can be powerful (like anti-rape youth led internet campaigns)</a:t>
            </a:r>
          </a:p>
          <a:p>
            <a:pPr marL="230109" indent="-230109">
              <a:buFont typeface="+mj-lt"/>
              <a:buAutoNum type="arabicPeriod"/>
            </a:pPr>
            <a:r>
              <a:rPr lang="en-CA" sz="1100" dirty="0">
                <a:latin typeface="Trebuchet MS" pitchFamily="34" charset="0"/>
              </a:rPr>
              <a:t>Who is in massage parlours and how do we reach them? Who is actually regulating them?</a:t>
            </a:r>
          </a:p>
          <a:p>
            <a:pPr marL="230109" indent="-230109">
              <a:buFont typeface="+mj-lt"/>
              <a:buAutoNum type="arabicPeriod"/>
            </a:pPr>
            <a:r>
              <a:rPr lang="en-CA" sz="1100" dirty="0">
                <a:latin typeface="Trebuchet MS" pitchFamily="34" charset="0"/>
              </a:rPr>
              <a:t>“Demand” strategies needed to prevent men from buying girls in the first place</a:t>
            </a:r>
          </a:p>
          <a:p>
            <a:pPr marL="230109" indent="-230109">
              <a:buFont typeface="+mj-lt"/>
              <a:buAutoNum type="arabicPeriod"/>
            </a:pPr>
            <a:r>
              <a:rPr lang="en-CA" sz="1100" dirty="0">
                <a:latin typeface="Trebuchet MS" pitchFamily="34" charset="0"/>
              </a:rPr>
              <a:t>Policing – can’t do everything as first responders </a:t>
            </a:r>
          </a:p>
          <a:p>
            <a:r>
              <a:rPr lang="en-CA" sz="1100" dirty="0">
                <a:latin typeface="Trebuchet MS" pitchFamily="34" charset="0"/>
              </a:rPr>
              <a:t>     Hospitals - Key entry point to services / supports</a:t>
            </a:r>
          </a:p>
          <a:p>
            <a:r>
              <a:rPr lang="en-CA" sz="1100" dirty="0">
                <a:latin typeface="Trebuchet MS" pitchFamily="34" charset="0"/>
              </a:rPr>
              <a:t>     Community agencies – who is available 24/7</a:t>
            </a:r>
          </a:p>
          <a:p>
            <a:r>
              <a:rPr lang="en-CA" sz="1100" dirty="0">
                <a:latin typeface="Trebuchet MS" pitchFamily="34" charset="0"/>
              </a:rPr>
              <a:t>8. Easier to get jail cell bed “than detox bed”</a:t>
            </a:r>
          </a:p>
        </p:txBody>
      </p:sp>
      <p:sp>
        <p:nvSpPr>
          <p:cNvPr id="4" name="Slide Number Placeholder 3"/>
          <p:cNvSpPr>
            <a:spLocks noGrp="1"/>
          </p:cNvSpPr>
          <p:nvPr>
            <p:ph type="sldNum" sz="quarter" idx="10"/>
          </p:nvPr>
        </p:nvSpPr>
        <p:spPr>
          <a:xfrm>
            <a:off x="4008851" y="8893644"/>
            <a:ext cx="2908254" cy="309761"/>
          </a:xfrm>
        </p:spPr>
        <p:txBody>
          <a:bodyPr/>
          <a:lstStyle/>
          <a:p>
            <a:pPr>
              <a:defRPr/>
            </a:pPr>
            <a:fld id="{958FC8AE-158C-4D60-82A3-8044D21A0607}" type="slidenum">
              <a:rPr lang="en-US" smtClean="0">
                <a:solidFill>
                  <a:srgbClr val="000000"/>
                </a:solidFill>
              </a:rPr>
              <a:pPr>
                <a:defRPr/>
              </a:pPr>
              <a:t>13</a:t>
            </a:fld>
            <a:endParaRPr lang="en-US" dirty="0">
              <a:solidFill>
                <a:srgbClr val="000000"/>
              </a:solidFill>
            </a:endParaRPr>
          </a:p>
        </p:txBody>
      </p:sp>
    </p:spTree>
    <p:extLst>
      <p:ext uri="{BB962C8B-B14F-4D97-AF65-F5344CB8AC3E}">
        <p14:creationId xmlns:p14="http://schemas.microsoft.com/office/powerpoint/2010/main" val="29620160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2582" indent="-172582">
              <a:buFont typeface="Wingdings" panose="05000000000000000000" pitchFamily="2" charset="2"/>
              <a:buChar char="Ø"/>
            </a:pPr>
            <a:r>
              <a:rPr lang="en-CA" sz="1100" dirty="0">
                <a:latin typeface="Trebuchet MS" pitchFamily="34" charset="0"/>
              </a:rPr>
              <a:t>Experiential women identified real challenges with mainstream service providers – lack of understanding, disbelief etc.</a:t>
            </a:r>
          </a:p>
          <a:p>
            <a:pPr marL="172582" indent="-172582">
              <a:buFont typeface="Wingdings" panose="05000000000000000000" pitchFamily="2" charset="2"/>
              <a:buChar char="Ø"/>
            </a:pPr>
            <a:r>
              <a:rPr lang="en-CA" sz="1100" dirty="0">
                <a:latin typeface="Trebuchet MS" pitchFamily="34" charset="0"/>
              </a:rPr>
              <a:t>Not enough </a:t>
            </a:r>
            <a:r>
              <a:rPr lang="en-CA" sz="1100" u="sng" dirty="0">
                <a:latin typeface="Trebuchet MS" pitchFamily="34" charset="0"/>
              </a:rPr>
              <a:t>trauma informed</a:t>
            </a:r>
            <a:r>
              <a:rPr lang="en-CA" sz="1100" dirty="0">
                <a:latin typeface="Trebuchet MS" pitchFamily="34" charset="0"/>
              </a:rPr>
              <a:t> expertise in this area</a:t>
            </a:r>
          </a:p>
          <a:p>
            <a:pPr marL="172582" indent="-172582">
              <a:buFont typeface="Wingdings" panose="05000000000000000000" pitchFamily="2" charset="2"/>
              <a:buChar char="Ø"/>
            </a:pPr>
            <a:r>
              <a:rPr lang="en-CA" sz="1100" dirty="0">
                <a:latin typeface="Trebuchet MS" pitchFamily="34" charset="0"/>
              </a:rPr>
              <a:t>Services need to be culturally based, connected to cultural traditions, spiritual/alternative/connected to land/rural/separated from areas where exploitation occurs (good programs in some areas of the country offering these type of services)……………..</a:t>
            </a:r>
          </a:p>
          <a:p>
            <a:pPr marL="172582" indent="-172582">
              <a:buFont typeface="Wingdings" panose="05000000000000000000" pitchFamily="2" charset="2"/>
              <a:buChar char="Ø"/>
            </a:pPr>
            <a:r>
              <a:rPr lang="en-CA" sz="1100" dirty="0">
                <a:latin typeface="Trebuchet MS" pitchFamily="34" charset="0"/>
              </a:rPr>
              <a:t>Women to need to build “life skills” and </a:t>
            </a:r>
            <a:r>
              <a:rPr lang="en-CA" sz="1100" u="sng" dirty="0">
                <a:latin typeface="Trebuchet MS" pitchFamily="34" charset="0"/>
              </a:rPr>
              <a:t>make up for</a:t>
            </a:r>
            <a:r>
              <a:rPr lang="en-CA" sz="1100" dirty="0">
                <a:latin typeface="Trebuchet MS" pitchFamily="34" charset="0"/>
              </a:rPr>
              <a:t> the “lost years” – some do not have the most basic skills needed to rebuild their lives</a:t>
            </a:r>
          </a:p>
          <a:p>
            <a:pPr marL="172582" indent="-172582">
              <a:buFont typeface="Wingdings" panose="05000000000000000000" pitchFamily="2" charset="2"/>
              <a:buChar char="Ø"/>
            </a:pPr>
            <a:r>
              <a:rPr lang="en-CA" sz="1100" u="sng" dirty="0">
                <a:latin typeface="Trebuchet MS" pitchFamily="34" charset="0"/>
              </a:rPr>
              <a:t>Education</a:t>
            </a:r>
            <a:r>
              <a:rPr lang="en-CA" sz="1100" dirty="0">
                <a:latin typeface="Trebuchet MS" pitchFamily="34" charset="0"/>
              </a:rPr>
              <a:t> – enormous student debts reported – employment needs to be meaningful with liveable wage</a:t>
            </a:r>
          </a:p>
          <a:p>
            <a:pPr marL="172582" indent="-172582">
              <a:buFont typeface="Wingdings" panose="05000000000000000000" pitchFamily="2" charset="2"/>
              <a:buChar char="Ø"/>
            </a:pPr>
            <a:r>
              <a:rPr lang="en-CA" sz="1100" u="sng" dirty="0">
                <a:latin typeface="Trebuchet MS" pitchFamily="34" charset="0"/>
              </a:rPr>
              <a:t>Criminal Records</a:t>
            </a:r>
            <a:r>
              <a:rPr lang="en-CA" sz="1100" dirty="0">
                <a:latin typeface="Trebuchet MS" pitchFamily="34" charset="0"/>
              </a:rPr>
              <a:t> – barrier to employment /volunteer at Children’s School – advocacy with youth – need to be struck more quickly</a:t>
            </a:r>
          </a:p>
          <a:p>
            <a:pPr marL="172582" indent="-172582">
              <a:buFont typeface="Wingdings" panose="05000000000000000000" pitchFamily="2" charset="2"/>
              <a:buChar char="Ø"/>
            </a:pPr>
            <a:endParaRPr lang="en-CA" sz="1100" dirty="0">
              <a:latin typeface="Trebuchet MS" pitchFamily="34" charset="0"/>
            </a:endParaRPr>
          </a:p>
          <a:p>
            <a:pPr marL="230109" indent="-230109">
              <a:buFont typeface="+mj-lt"/>
              <a:buAutoNum type="arabicPeriod"/>
            </a:pPr>
            <a:r>
              <a:rPr lang="en-CA" sz="1100" dirty="0">
                <a:latin typeface="Trebuchet MS" pitchFamily="34" charset="0"/>
              </a:rPr>
              <a:t>Date collection critical </a:t>
            </a:r>
          </a:p>
          <a:p>
            <a:pPr marL="230109" indent="-230109">
              <a:buFont typeface="+mj-lt"/>
              <a:buAutoNum type="arabicPeriod"/>
            </a:pPr>
            <a:r>
              <a:rPr lang="en-CA" sz="1100" dirty="0">
                <a:latin typeface="Trebuchet MS" pitchFamily="34" charset="0"/>
              </a:rPr>
              <a:t>Need  provincial /intra-provincial work</a:t>
            </a:r>
          </a:p>
          <a:p>
            <a:pPr marL="230109" indent="-230109">
              <a:buFont typeface="+mj-lt"/>
              <a:buAutoNum type="arabicPeriod"/>
            </a:pPr>
            <a:r>
              <a:rPr lang="en-CA" sz="1100" dirty="0">
                <a:latin typeface="Trebuchet MS" pitchFamily="34" charset="0"/>
              </a:rPr>
              <a:t>Business protocols - Hotels/Truck Stops/Airlines</a:t>
            </a:r>
          </a:p>
          <a:p>
            <a:pPr marL="230109" indent="-230109">
              <a:buFont typeface="+mj-lt"/>
              <a:buAutoNum type="arabicPeriod"/>
            </a:pPr>
            <a:r>
              <a:rPr lang="en-CA" sz="1100" dirty="0">
                <a:latin typeface="Trebuchet MS" pitchFamily="34" charset="0"/>
              </a:rPr>
              <a:t>Training – police, judges, community sector, medical and legal sectors – need for protocols</a:t>
            </a:r>
          </a:p>
          <a:p>
            <a:pPr marL="230109" indent="-230109">
              <a:buFont typeface="+mj-lt"/>
              <a:buAutoNum type="arabicPeriod"/>
            </a:pPr>
            <a:r>
              <a:rPr lang="en-CA" sz="1100" dirty="0">
                <a:latin typeface="Trebuchet MS" pitchFamily="34" charset="0"/>
              </a:rPr>
              <a:t>Vicarious training needs supported and funded</a:t>
            </a:r>
          </a:p>
        </p:txBody>
      </p:sp>
      <p:sp>
        <p:nvSpPr>
          <p:cNvPr id="4" name="Slide Number Placeholder 3"/>
          <p:cNvSpPr>
            <a:spLocks noGrp="1"/>
          </p:cNvSpPr>
          <p:nvPr>
            <p:ph type="sldNum" sz="quarter" idx="10"/>
          </p:nvPr>
        </p:nvSpPr>
        <p:spPr>
          <a:xfrm>
            <a:off x="4008851" y="8893644"/>
            <a:ext cx="2908254" cy="233119"/>
          </a:xfrm>
        </p:spPr>
        <p:txBody>
          <a:bodyPr/>
          <a:lstStyle/>
          <a:p>
            <a:pPr>
              <a:defRPr/>
            </a:pPr>
            <a:fld id="{958FC8AE-158C-4D60-82A3-8044D21A0607}" type="slidenum">
              <a:rPr lang="en-US" smtClean="0">
                <a:solidFill>
                  <a:srgbClr val="000000"/>
                </a:solidFill>
              </a:rPr>
              <a:pPr>
                <a:defRPr/>
              </a:pPr>
              <a:t>14</a:t>
            </a:fld>
            <a:endParaRPr lang="en-US" dirty="0">
              <a:solidFill>
                <a:srgbClr val="000000"/>
              </a:solidFill>
            </a:endParaRPr>
          </a:p>
        </p:txBody>
      </p:sp>
    </p:spTree>
    <p:extLst>
      <p:ext uri="{BB962C8B-B14F-4D97-AF65-F5344CB8AC3E}">
        <p14:creationId xmlns:p14="http://schemas.microsoft.com/office/powerpoint/2010/main" val="35947640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2582" indent="-172582">
              <a:buFont typeface="Wingdings" panose="05000000000000000000" pitchFamily="2" charset="2"/>
              <a:buChar char="Ø"/>
            </a:pPr>
            <a:r>
              <a:rPr lang="en-CA" sz="1100" dirty="0">
                <a:latin typeface="Trebuchet MS" pitchFamily="34" charset="0"/>
              </a:rPr>
              <a:t>Experiential women identified real challenges with mainstream service providers – lack of understanding, disbelief etc.</a:t>
            </a:r>
          </a:p>
          <a:p>
            <a:pPr marL="172582" indent="-172582">
              <a:buFont typeface="Wingdings" panose="05000000000000000000" pitchFamily="2" charset="2"/>
              <a:buChar char="Ø"/>
            </a:pPr>
            <a:r>
              <a:rPr lang="en-CA" sz="1100" dirty="0">
                <a:latin typeface="Trebuchet MS" pitchFamily="34" charset="0"/>
              </a:rPr>
              <a:t>Not enough </a:t>
            </a:r>
            <a:r>
              <a:rPr lang="en-CA" sz="1100" u="sng" dirty="0">
                <a:latin typeface="Trebuchet MS" pitchFamily="34" charset="0"/>
              </a:rPr>
              <a:t>trauma informed</a:t>
            </a:r>
            <a:r>
              <a:rPr lang="en-CA" sz="1100" dirty="0">
                <a:latin typeface="Trebuchet MS" pitchFamily="34" charset="0"/>
              </a:rPr>
              <a:t> expertise in this area</a:t>
            </a:r>
          </a:p>
          <a:p>
            <a:pPr marL="172582" indent="-172582">
              <a:buFont typeface="Wingdings" panose="05000000000000000000" pitchFamily="2" charset="2"/>
              <a:buChar char="Ø"/>
            </a:pPr>
            <a:r>
              <a:rPr lang="en-CA" sz="1100" dirty="0">
                <a:latin typeface="Trebuchet MS" pitchFamily="34" charset="0"/>
              </a:rPr>
              <a:t>Services need to be culturally based, connected to cultural traditions, spiritual/alternative/connected to land/rural/separated from areas where exploitation occurs (good programs in some areas of the country offering these type of services)……………..</a:t>
            </a:r>
          </a:p>
          <a:p>
            <a:pPr marL="172582" indent="-172582">
              <a:buFont typeface="Wingdings" panose="05000000000000000000" pitchFamily="2" charset="2"/>
              <a:buChar char="Ø"/>
            </a:pPr>
            <a:r>
              <a:rPr lang="en-CA" sz="1100" dirty="0">
                <a:latin typeface="Trebuchet MS" pitchFamily="34" charset="0"/>
              </a:rPr>
              <a:t>Women to need to build “life skills” and </a:t>
            </a:r>
            <a:r>
              <a:rPr lang="en-CA" sz="1100" u="sng" dirty="0">
                <a:latin typeface="Trebuchet MS" pitchFamily="34" charset="0"/>
              </a:rPr>
              <a:t>make up for</a:t>
            </a:r>
            <a:r>
              <a:rPr lang="en-CA" sz="1100" dirty="0">
                <a:latin typeface="Trebuchet MS" pitchFamily="34" charset="0"/>
              </a:rPr>
              <a:t> the “lost years” – some do not have the most basic skills needed to rebuild their lives</a:t>
            </a:r>
          </a:p>
          <a:p>
            <a:pPr marL="172582" indent="-172582">
              <a:buFont typeface="Wingdings" panose="05000000000000000000" pitchFamily="2" charset="2"/>
              <a:buChar char="Ø"/>
            </a:pPr>
            <a:r>
              <a:rPr lang="en-CA" sz="1100" u="sng" dirty="0">
                <a:latin typeface="Trebuchet MS" pitchFamily="34" charset="0"/>
              </a:rPr>
              <a:t>Education</a:t>
            </a:r>
            <a:r>
              <a:rPr lang="en-CA" sz="1100" dirty="0">
                <a:latin typeface="Trebuchet MS" pitchFamily="34" charset="0"/>
              </a:rPr>
              <a:t> – enormous student debts reported – employment needs to be meaningful with liveable wage</a:t>
            </a:r>
          </a:p>
          <a:p>
            <a:pPr marL="172582" indent="-172582">
              <a:buFont typeface="Wingdings" panose="05000000000000000000" pitchFamily="2" charset="2"/>
              <a:buChar char="Ø"/>
            </a:pPr>
            <a:r>
              <a:rPr lang="en-CA" sz="1100" u="sng" dirty="0">
                <a:latin typeface="Trebuchet MS" pitchFamily="34" charset="0"/>
              </a:rPr>
              <a:t>Criminal Records</a:t>
            </a:r>
            <a:r>
              <a:rPr lang="en-CA" sz="1100" dirty="0">
                <a:latin typeface="Trebuchet MS" pitchFamily="34" charset="0"/>
              </a:rPr>
              <a:t> – barrier to employment /volunteer at Children’s School – advocacy with youth – need to be struck more quickly</a:t>
            </a:r>
          </a:p>
          <a:p>
            <a:pPr marL="172582" indent="-172582">
              <a:buFont typeface="Wingdings" panose="05000000000000000000" pitchFamily="2" charset="2"/>
              <a:buChar char="Ø"/>
            </a:pPr>
            <a:endParaRPr lang="en-CA" sz="1100" dirty="0">
              <a:latin typeface="Trebuchet MS" pitchFamily="34" charset="0"/>
            </a:endParaRPr>
          </a:p>
          <a:p>
            <a:pPr marL="230109" indent="-230109">
              <a:buFont typeface="+mj-lt"/>
              <a:buAutoNum type="arabicPeriod"/>
            </a:pPr>
            <a:r>
              <a:rPr lang="en-CA" sz="1100" dirty="0">
                <a:latin typeface="Trebuchet MS" pitchFamily="34" charset="0"/>
              </a:rPr>
              <a:t>Date collection critical </a:t>
            </a:r>
          </a:p>
          <a:p>
            <a:pPr marL="230109" indent="-230109">
              <a:buFont typeface="+mj-lt"/>
              <a:buAutoNum type="arabicPeriod"/>
            </a:pPr>
            <a:r>
              <a:rPr lang="en-CA" sz="1100" dirty="0">
                <a:latin typeface="Trebuchet MS" pitchFamily="34" charset="0"/>
              </a:rPr>
              <a:t>Need  provincial /intra-provincial work</a:t>
            </a:r>
          </a:p>
          <a:p>
            <a:pPr marL="230109" indent="-230109">
              <a:buFont typeface="+mj-lt"/>
              <a:buAutoNum type="arabicPeriod"/>
            </a:pPr>
            <a:r>
              <a:rPr lang="en-CA" sz="1100" dirty="0">
                <a:latin typeface="Trebuchet MS" pitchFamily="34" charset="0"/>
              </a:rPr>
              <a:t>Business protocols - Hotels/Truck Stops/Airlines</a:t>
            </a:r>
          </a:p>
          <a:p>
            <a:pPr marL="230109" indent="-230109">
              <a:buFont typeface="+mj-lt"/>
              <a:buAutoNum type="arabicPeriod"/>
            </a:pPr>
            <a:r>
              <a:rPr lang="en-CA" sz="1100" dirty="0">
                <a:latin typeface="Trebuchet MS" pitchFamily="34" charset="0"/>
              </a:rPr>
              <a:t>Training – police, judges, community sector, medical and legal sectors – need for protocols</a:t>
            </a:r>
          </a:p>
          <a:p>
            <a:pPr marL="230109" indent="-230109">
              <a:buFont typeface="+mj-lt"/>
              <a:buAutoNum type="arabicPeriod"/>
            </a:pPr>
            <a:r>
              <a:rPr lang="en-CA" sz="1100" dirty="0">
                <a:latin typeface="Trebuchet MS" pitchFamily="34" charset="0"/>
              </a:rPr>
              <a:t>Vicarious training needs supported and funded</a:t>
            </a:r>
          </a:p>
        </p:txBody>
      </p:sp>
      <p:sp>
        <p:nvSpPr>
          <p:cNvPr id="4" name="Slide Number Placeholder 3"/>
          <p:cNvSpPr>
            <a:spLocks noGrp="1"/>
          </p:cNvSpPr>
          <p:nvPr>
            <p:ph type="sldNum" sz="quarter" idx="10"/>
          </p:nvPr>
        </p:nvSpPr>
        <p:spPr>
          <a:xfrm>
            <a:off x="4008851" y="8893644"/>
            <a:ext cx="2908254" cy="233119"/>
          </a:xfrm>
        </p:spPr>
        <p:txBody>
          <a:bodyPr/>
          <a:lstStyle/>
          <a:p>
            <a:pPr>
              <a:defRPr/>
            </a:pPr>
            <a:fld id="{958FC8AE-158C-4D60-82A3-8044D21A0607}" type="slidenum">
              <a:rPr lang="en-US" smtClean="0">
                <a:solidFill>
                  <a:srgbClr val="000000"/>
                </a:solidFill>
              </a:rPr>
              <a:pPr>
                <a:defRPr/>
              </a:pPr>
              <a:t>15</a:t>
            </a:fld>
            <a:endParaRPr lang="en-US" dirty="0">
              <a:solidFill>
                <a:srgbClr val="000000"/>
              </a:solidFill>
            </a:endParaRPr>
          </a:p>
        </p:txBody>
      </p:sp>
    </p:spTree>
    <p:extLst>
      <p:ext uri="{BB962C8B-B14F-4D97-AF65-F5344CB8AC3E}">
        <p14:creationId xmlns:p14="http://schemas.microsoft.com/office/powerpoint/2010/main" val="35947640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100" dirty="0" smtClean="0">
                <a:latin typeface="Trebuchet MS" panose="020B0603020202020204" pitchFamily="34" charset="0"/>
              </a:rPr>
              <a:t>Grants: we heard</a:t>
            </a:r>
            <a:r>
              <a:rPr lang="en-US" sz="1100" baseline="0" dirty="0" smtClean="0">
                <a:latin typeface="Trebuchet MS" panose="020B0603020202020204" pitchFamily="34" charset="0"/>
              </a:rPr>
              <a:t> service organizations need long-term sustainable funding to focus energies on helping women and girls.</a:t>
            </a:r>
          </a:p>
          <a:p>
            <a:pPr marL="685800" lvl="1" indent="-228600">
              <a:buFont typeface="+mj-lt"/>
              <a:buAutoNum type="alphaLcPeriod"/>
            </a:pPr>
            <a:r>
              <a:rPr lang="en-US" sz="1100" baseline="0" dirty="0" smtClean="0">
                <a:latin typeface="Trebuchet MS" panose="020B0603020202020204" pitchFamily="34" charset="0"/>
              </a:rPr>
              <a:t>Stable 5-year funding for up to 20-organizations.</a:t>
            </a:r>
          </a:p>
          <a:p>
            <a:pPr marL="685800" lvl="1" indent="-228600">
              <a:buFont typeface="+mj-lt"/>
              <a:buAutoNum type="alphaLcPeriod"/>
            </a:pPr>
            <a:r>
              <a:rPr lang="en-US" sz="1100" baseline="0" dirty="0" smtClean="0">
                <a:latin typeface="Trebuchet MS" panose="020B0603020202020204" pitchFamily="34" charset="0"/>
              </a:rPr>
              <a:t>Incorporate end sex trafficking knowledge and initiatives into our existing programs through:</a:t>
            </a:r>
          </a:p>
          <a:p>
            <a:pPr marL="1143000" lvl="2" indent="-228600">
              <a:buFont typeface="+mj-lt"/>
              <a:buAutoNum type="alphaLcPeriod"/>
            </a:pPr>
            <a:r>
              <a:rPr lang="en-US" sz="1100" baseline="0" dirty="0" smtClean="0">
                <a:latin typeface="Trebuchet MS" panose="020B0603020202020204" pitchFamily="34" charset="0"/>
              </a:rPr>
              <a:t>Annual violence prevention grants to promote on-going innovation</a:t>
            </a:r>
          </a:p>
          <a:p>
            <a:pPr marL="1143000" lvl="2" indent="-228600">
              <a:buFont typeface="+mj-lt"/>
              <a:buAutoNum type="alphaLcPeriod"/>
            </a:pPr>
            <a:r>
              <a:rPr lang="en-US" sz="1100" baseline="0" dirty="0" smtClean="0">
                <a:latin typeface="Trebuchet MS" panose="020B0603020202020204" pitchFamily="34" charset="0"/>
              </a:rPr>
              <a:t>Working with our existing grantees to build their capacity</a:t>
            </a:r>
          </a:p>
          <a:p>
            <a:pPr marL="1143000" lvl="2" indent="-228600">
              <a:buFont typeface="+mj-lt"/>
              <a:buAutoNum type="alphaLcPeriod"/>
            </a:pPr>
            <a:r>
              <a:rPr lang="en-US" sz="1100" baseline="0" dirty="0" smtClean="0">
                <a:latin typeface="Trebuchet MS" panose="020B0603020202020204" pitchFamily="34" charset="0"/>
              </a:rPr>
              <a:t>New collaborative grants to mobilize knowledge on the issue</a:t>
            </a:r>
          </a:p>
          <a:p>
            <a:pPr marL="228600" lvl="0" indent="-228600">
              <a:buFont typeface="+mj-lt"/>
              <a:buAutoNum type="arabicPeriod"/>
            </a:pPr>
            <a:r>
              <a:rPr lang="en-US" sz="1100" baseline="0" dirty="0" smtClean="0">
                <a:latin typeface="Trebuchet MS" panose="020B0603020202020204" pitchFamily="34" charset="0"/>
              </a:rPr>
              <a:t>Promoting Collective Action: ending sex trafficking requires both a Canada-wide action and regional co-ordination among a wide array of stakeholders.</a:t>
            </a:r>
          </a:p>
          <a:p>
            <a:pPr marL="685800" lvl="1" indent="-228600">
              <a:buFont typeface="+mj-lt"/>
              <a:buAutoNum type="alphaLcPeriod"/>
            </a:pPr>
            <a:r>
              <a:rPr lang="en-US" sz="1100" baseline="0" dirty="0" smtClean="0">
                <a:latin typeface="Trebuchet MS" panose="020B0603020202020204" pitchFamily="34" charset="0"/>
              </a:rPr>
              <a:t>Convene four Regional Roundtables to transfer knowledge and information and support community-based and led initiatives.</a:t>
            </a:r>
          </a:p>
          <a:p>
            <a:pPr marL="685800" lvl="1" indent="-228600">
              <a:buFont typeface="+mj-lt"/>
              <a:buAutoNum type="alphaLcPeriod"/>
            </a:pPr>
            <a:r>
              <a:rPr lang="en-US" sz="1100" baseline="0" dirty="0" smtClean="0">
                <a:latin typeface="Trebuchet MS" panose="020B0603020202020204" pitchFamily="34" charset="0"/>
              </a:rPr>
              <a:t>Convene a National Summit for specialists in four areas:</a:t>
            </a:r>
          </a:p>
          <a:p>
            <a:pPr marL="1143000" lvl="2" indent="-228600">
              <a:buFont typeface="+mj-lt"/>
              <a:buAutoNum type="alphaLcPeriod"/>
            </a:pPr>
            <a:r>
              <a:rPr lang="en-US" sz="1100" baseline="0" dirty="0" smtClean="0">
                <a:latin typeface="Trebuchet MS" panose="020B0603020202020204" pitchFamily="34" charset="0"/>
              </a:rPr>
              <a:t>Research and Data: to pave the way to consistent and sustained Canada-wide data collection and an agreed upon national research agenda.</a:t>
            </a:r>
          </a:p>
          <a:p>
            <a:pPr marL="1143000" lvl="2" indent="-228600">
              <a:buFont typeface="+mj-lt"/>
              <a:buAutoNum type="alphaLcPeriod"/>
            </a:pPr>
            <a:r>
              <a:rPr lang="en-US" sz="1100" baseline="0" dirty="0" smtClean="0">
                <a:latin typeface="Trebuchet MS" panose="020B0603020202020204" pitchFamily="34" charset="0"/>
              </a:rPr>
              <a:t>Technology: to advance the role of the internet and mobile communications in combating sex trafficking.</a:t>
            </a:r>
          </a:p>
          <a:p>
            <a:pPr marL="1143000" lvl="2" indent="-228600">
              <a:buFont typeface="+mj-lt"/>
              <a:buAutoNum type="alphaLcPeriod"/>
            </a:pPr>
            <a:r>
              <a:rPr lang="en-US" sz="1100" baseline="0" dirty="0" smtClean="0">
                <a:latin typeface="Trebuchet MS" panose="020B0603020202020204" pitchFamily="34" charset="0"/>
              </a:rPr>
              <a:t>Legal Issues: to overcome legal barriers that impede prosecution and prevent women and girls from coming forward.</a:t>
            </a:r>
          </a:p>
          <a:p>
            <a:pPr marL="1143000" lvl="2" indent="-228600">
              <a:buFont typeface="+mj-lt"/>
              <a:buAutoNum type="alphaLcPeriod"/>
            </a:pPr>
            <a:r>
              <a:rPr lang="en-US" sz="1100" baseline="0" dirty="0" smtClean="0">
                <a:latin typeface="Trebuchet MS" panose="020B0603020202020204" pitchFamily="34" charset="0"/>
              </a:rPr>
              <a:t>National Coordination:  to establish a body to keep the work moving forward for the greatest collective impact.</a:t>
            </a:r>
          </a:p>
          <a:p>
            <a:pPr marL="228600" lvl="0" indent="-228600">
              <a:buFont typeface="+mj-lt"/>
              <a:buAutoNum type="arabicPeriod"/>
            </a:pPr>
            <a:r>
              <a:rPr lang="en-US" sz="1100" baseline="0" dirty="0" smtClean="0">
                <a:latin typeface="Trebuchet MS" panose="020B0603020202020204" pitchFamily="34" charset="0"/>
              </a:rPr>
              <a:t>Sharing knowledge and expertise towards system change:</a:t>
            </a:r>
          </a:p>
          <a:p>
            <a:pPr marL="685800" lvl="1" indent="-228600">
              <a:buFont typeface="+mj-lt"/>
              <a:buAutoNum type="alphaLcPeriod"/>
            </a:pPr>
            <a:r>
              <a:rPr lang="en-US" sz="1100" baseline="0" dirty="0" smtClean="0">
                <a:latin typeface="Trebuchet MS" panose="020B0603020202020204" pitchFamily="34" charset="0"/>
              </a:rPr>
              <a:t>Present policy recommendations to relevant levels of government.</a:t>
            </a:r>
          </a:p>
          <a:p>
            <a:pPr marL="685800" lvl="1" indent="-228600">
              <a:buFont typeface="+mj-lt"/>
              <a:buAutoNum type="alphaLcPeriod"/>
            </a:pPr>
            <a:r>
              <a:rPr lang="en-US" sz="1100" baseline="0" dirty="0" smtClean="0">
                <a:latin typeface="Trebuchet MS" panose="020B0603020202020204" pitchFamily="34" charset="0"/>
              </a:rPr>
              <a:t>Monitor emerging issues</a:t>
            </a:r>
          </a:p>
          <a:p>
            <a:pPr marL="685800" lvl="1" indent="-228600">
              <a:buFont typeface="+mj-lt"/>
              <a:buAutoNum type="alphaLcPeriod"/>
            </a:pPr>
            <a:r>
              <a:rPr lang="en-US" sz="1100" baseline="0" dirty="0" smtClean="0">
                <a:latin typeface="Trebuchet MS" panose="020B0603020202020204" pitchFamily="34" charset="0"/>
              </a:rPr>
              <a:t>Continue to share our knowledge and </a:t>
            </a:r>
          </a:p>
          <a:p>
            <a:pPr marL="685800" lvl="1" indent="-228600">
              <a:buFont typeface="+mj-lt"/>
              <a:buAutoNum type="alphaLcPeriod"/>
            </a:pPr>
            <a:r>
              <a:rPr lang="en-US" sz="1100" baseline="0" dirty="0" smtClean="0">
                <a:latin typeface="Trebuchet MS" panose="020B0603020202020204" pitchFamily="34" charset="0"/>
              </a:rPr>
              <a:t>Build our capacity through on-going research</a:t>
            </a:r>
            <a:endParaRPr lang="en-US" sz="1100" dirty="0">
              <a:latin typeface="Trebuchet MS" panose="020B0603020202020204" pitchFamily="34" charset="0"/>
            </a:endParaRPr>
          </a:p>
        </p:txBody>
      </p:sp>
      <p:sp>
        <p:nvSpPr>
          <p:cNvPr id="4" name="Slide Number Placeholder 3"/>
          <p:cNvSpPr>
            <a:spLocks noGrp="1"/>
          </p:cNvSpPr>
          <p:nvPr>
            <p:ph type="sldNum" sz="quarter" idx="10"/>
          </p:nvPr>
        </p:nvSpPr>
        <p:spPr/>
        <p:txBody>
          <a:bodyPr/>
          <a:lstStyle/>
          <a:p>
            <a:pPr>
              <a:defRPr/>
            </a:pPr>
            <a:fld id="{958FC8AE-158C-4D60-82A3-8044D21A0607}" type="slidenum">
              <a:rPr lang="en-US" smtClean="0"/>
              <a:pPr>
                <a:defRPr/>
              </a:pPr>
              <a:t>16</a:t>
            </a:fld>
            <a:endParaRPr lang="en-US" dirty="0"/>
          </a:p>
        </p:txBody>
      </p:sp>
    </p:spTree>
    <p:extLst>
      <p:ext uri="{BB962C8B-B14F-4D97-AF65-F5344CB8AC3E}">
        <p14:creationId xmlns:p14="http://schemas.microsoft.com/office/powerpoint/2010/main" val="238403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100" dirty="0" smtClean="0">
                <a:latin typeface="Trebuchet MS" panose="020B0603020202020204" pitchFamily="34" charset="0"/>
              </a:rPr>
              <a:t>Grants: we heard</a:t>
            </a:r>
            <a:r>
              <a:rPr lang="en-US" sz="1100" baseline="0" dirty="0" smtClean="0">
                <a:latin typeface="Trebuchet MS" panose="020B0603020202020204" pitchFamily="34" charset="0"/>
              </a:rPr>
              <a:t> service organizations need long-term sustainable funding to focus energies on helping women and girls.</a:t>
            </a:r>
          </a:p>
          <a:p>
            <a:pPr marL="685800" lvl="1" indent="-228600">
              <a:buFont typeface="+mj-lt"/>
              <a:buAutoNum type="alphaLcPeriod"/>
            </a:pPr>
            <a:r>
              <a:rPr lang="en-US" sz="1100" baseline="0" dirty="0" smtClean="0">
                <a:latin typeface="Trebuchet MS" panose="020B0603020202020204" pitchFamily="34" charset="0"/>
              </a:rPr>
              <a:t>Stable 5-year funding for up to 20-organizations.</a:t>
            </a:r>
          </a:p>
          <a:p>
            <a:pPr marL="685800" lvl="1" indent="-228600">
              <a:buFont typeface="+mj-lt"/>
              <a:buAutoNum type="alphaLcPeriod"/>
            </a:pPr>
            <a:r>
              <a:rPr lang="en-US" sz="1100" baseline="0" dirty="0" smtClean="0">
                <a:latin typeface="Trebuchet MS" panose="020B0603020202020204" pitchFamily="34" charset="0"/>
              </a:rPr>
              <a:t>Incorporate end sex trafficking knowledge and initiatives into our existing programs through:</a:t>
            </a:r>
          </a:p>
          <a:p>
            <a:pPr marL="1143000" lvl="2" indent="-228600">
              <a:buFont typeface="+mj-lt"/>
              <a:buAutoNum type="alphaLcPeriod"/>
            </a:pPr>
            <a:r>
              <a:rPr lang="en-US" sz="1100" baseline="0" dirty="0" smtClean="0">
                <a:latin typeface="Trebuchet MS" panose="020B0603020202020204" pitchFamily="34" charset="0"/>
              </a:rPr>
              <a:t>Annual violence prevention grants to promote on-going innovation</a:t>
            </a:r>
          </a:p>
          <a:p>
            <a:pPr marL="1143000" lvl="2" indent="-228600">
              <a:buFont typeface="+mj-lt"/>
              <a:buAutoNum type="alphaLcPeriod"/>
            </a:pPr>
            <a:r>
              <a:rPr lang="en-US" sz="1100" baseline="0" dirty="0" smtClean="0">
                <a:latin typeface="Trebuchet MS" panose="020B0603020202020204" pitchFamily="34" charset="0"/>
              </a:rPr>
              <a:t>Working with our existing grantees to build their capacity</a:t>
            </a:r>
          </a:p>
          <a:p>
            <a:pPr marL="1143000" lvl="2" indent="-228600">
              <a:buFont typeface="+mj-lt"/>
              <a:buAutoNum type="alphaLcPeriod"/>
            </a:pPr>
            <a:r>
              <a:rPr lang="en-US" sz="1100" baseline="0" dirty="0" smtClean="0">
                <a:latin typeface="Trebuchet MS" panose="020B0603020202020204" pitchFamily="34" charset="0"/>
              </a:rPr>
              <a:t>New collaborative grants to mobilize knowledge on the issue</a:t>
            </a:r>
          </a:p>
          <a:p>
            <a:pPr marL="228600" lvl="0" indent="-228600">
              <a:buFont typeface="+mj-lt"/>
              <a:buAutoNum type="arabicPeriod"/>
            </a:pPr>
            <a:r>
              <a:rPr lang="en-US" sz="1100" baseline="0" dirty="0" smtClean="0">
                <a:latin typeface="Trebuchet MS" panose="020B0603020202020204" pitchFamily="34" charset="0"/>
              </a:rPr>
              <a:t>Promoting Collective Action: ending sex trafficking requires both a Canada-wide action and regional co-ordination among a wide array of stakeholders.</a:t>
            </a:r>
          </a:p>
          <a:p>
            <a:pPr marL="685800" lvl="1" indent="-228600">
              <a:buFont typeface="+mj-lt"/>
              <a:buAutoNum type="alphaLcPeriod"/>
            </a:pPr>
            <a:r>
              <a:rPr lang="en-US" sz="1100" baseline="0" dirty="0" smtClean="0">
                <a:latin typeface="Trebuchet MS" panose="020B0603020202020204" pitchFamily="34" charset="0"/>
              </a:rPr>
              <a:t>Convene four Regional Roundtables to transfer knowledge and information and support community-based and led initiatives.</a:t>
            </a:r>
          </a:p>
          <a:p>
            <a:pPr marL="685800" lvl="1" indent="-228600">
              <a:buFont typeface="+mj-lt"/>
              <a:buAutoNum type="alphaLcPeriod"/>
            </a:pPr>
            <a:r>
              <a:rPr lang="en-US" sz="1100" baseline="0" dirty="0" smtClean="0">
                <a:latin typeface="Trebuchet MS" panose="020B0603020202020204" pitchFamily="34" charset="0"/>
              </a:rPr>
              <a:t>Convene a National Summit for specialists in four areas:</a:t>
            </a:r>
          </a:p>
          <a:p>
            <a:pPr marL="1143000" lvl="2" indent="-228600">
              <a:buFont typeface="+mj-lt"/>
              <a:buAutoNum type="alphaLcPeriod"/>
            </a:pPr>
            <a:r>
              <a:rPr lang="en-US" sz="1100" baseline="0" dirty="0" smtClean="0">
                <a:latin typeface="Trebuchet MS" panose="020B0603020202020204" pitchFamily="34" charset="0"/>
              </a:rPr>
              <a:t>Research and Data: to pave the way to consistent and sustained Canada-wide data collection and an agreed upon national research agenda.</a:t>
            </a:r>
          </a:p>
          <a:p>
            <a:pPr marL="1143000" lvl="2" indent="-228600">
              <a:buFont typeface="+mj-lt"/>
              <a:buAutoNum type="alphaLcPeriod"/>
            </a:pPr>
            <a:r>
              <a:rPr lang="en-US" sz="1100" baseline="0" dirty="0" smtClean="0">
                <a:latin typeface="Trebuchet MS" panose="020B0603020202020204" pitchFamily="34" charset="0"/>
              </a:rPr>
              <a:t>Technology: to advance the role of the internet and mobile communications in combating sex trafficking.</a:t>
            </a:r>
          </a:p>
          <a:p>
            <a:pPr marL="1143000" lvl="2" indent="-228600">
              <a:buFont typeface="+mj-lt"/>
              <a:buAutoNum type="alphaLcPeriod"/>
            </a:pPr>
            <a:r>
              <a:rPr lang="en-US" sz="1100" baseline="0" dirty="0" smtClean="0">
                <a:latin typeface="Trebuchet MS" panose="020B0603020202020204" pitchFamily="34" charset="0"/>
              </a:rPr>
              <a:t>Legal Issues: to overcome legal barriers that impede prosecution and prevent women and girls from coming forward.</a:t>
            </a:r>
          </a:p>
          <a:p>
            <a:pPr marL="1143000" lvl="2" indent="-228600">
              <a:buFont typeface="+mj-lt"/>
              <a:buAutoNum type="alphaLcPeriod"/>
            </a:pPr>
            <a:r>
              <a:rPr lang="en-US" sz="1100" baseline="0" dirty="0" smtClean="0">
                <a:latin typeface="Trebuchet MS" panose="020B0603020202020204" pitchFamily="34" charset="0"/>
              </a:rPr>
              <a:t>National Coordination:  to establish a body to keep the work moving forward for the greatest collective impact.</a:t>
            </a:r>
          </a:p>
          <a:p>
            <a:pPr marL="228600" lvl="0" indent="-228600">
              <a:buFont typeface="+mj-lt"/>
              <a:buAutoNum type="arabicPeriod"/>
            </a:pPr>
            <a:r>
              <a:rPr lang="en-US" sz="1100" baseline="0" dirty="0" smtClean="0">
                <a:latin typeface="Trebuchet MS" panose="020B0603020202020204" pitchFamily="34" charset="0"/>
              </a:rPr>
              <a:t>Sharing knowledge and expertise towards system change:</a:t>
            </a:r>
          </a:p>
          <a:p>
            <a:pPr marL="685800" lvl="1" indent="-228600">
              <a:buFont typeface="+mj-lt"/>
              <a:buAutoNum type="alphaLcPeriod"/>
            </a:pPr>
            <a:r>
              <a:rPr lang="en-US" sz="1100" baseline="0" dirty="0" smtClean="0">
                <a:latin typeface="Trebuchet MS" panose="020B0603020202020204" pitchFamily="34" charset="0"/>
              </a:rPr>
              <a:t>Present policy recommendations to relevant levels of government.</a:t>
            </a:r>
          </a:p>
          <a:p>
            <a:pPr marL="685800" lvl="1" indent="-228600">
              <a:buFont typeface="+mj-lt"/>
              <a:buAutoNum type="alphaLcPeriod"/>
            </a:pPr>
            <a:r>
              <a:rPr lang="en-US" sz="1100" baseline="0" dirty="0" smtClean="0">
                <a:latin typeface="Trebuchet MS" panose="020B0603020202020204" pitchFamily="34" charset="0"/>
              </a:rPr>
              <a:t>Monitor emerging issues</a:t>
            </a:r>
          </a:p>
          <a:p>
            <a:pPr marL="685800" lvl="1" indent="-228600">
              <a:buFont typeface="+mj-lt"/>
              <a:buAutoNum type="alphaLcPeriod"/>
            </a:pPr>
            <a:r>
              <a:rPr lang="en-US" sz="1100" baseline="0" dirty="0" smtClean="0">
                <a:latin typeface="Trebuchet MS" panose="020B0603020202020204" pitchFamily="34" charset="0"/>
              </a:rPr>
              <a:t>Continue to share our knowledge and </a:t>
            </a:r>
          </a:p>
          <a:p>
            <a:pPr marL="685800" lvl="1" indent="-228600">
              <a:buFont typeface="+mj-lt"/>
              <a:buAutoNum type="alphaLcPeriod"/>
            </a:pPr>
            <a:r>
              <a:rPr lang="en-US" sz="1100" baseline="0" dirty="0" smtClean="0">
                <a:latin typeface="Trebuchet MS" panose="020B0603020202020204" pitchFamily="34" charset="0"/>
              </a:rPr>
              <a:t>Build our capacity through on-going research</a:t>
            </a:r>
            <a:endParaRPr lang="en-US" sz="1100" dirty="0">
              <a:latin typeface="Trebuchet MS" panose="020B0603020202020204" pitchFamily="34" charset="0"/>
            </a:endParaRPr>
          </a:p>
        </p:txBody>
      </p:sp>
      <p:sp>
        <p:nvSpPr>
          <p:cNvPr id="4" name="Slide Number Placeholder 3"/>
          <p:cNvSpPr>
            <a:spLocks noGrp="1"/>
          </p:cNvSpPr>
          <p:nvPr>
            <p:ph type="sldNum" sz="quarter" idx="10"/>
          </p:nvPr>
        </p:nvSpPr>
        <p:spPr/>
        <p:txBody>
          <a:bodyPr/>
          <a:lstStyle/>
          <a:p>
            <a:pPr>
              <a:defRPr/>
            </a:pPr>
            <a:fld id="{958FC8AE-158C-4D60-82A3-8044D21A0607}" type="slidenum">
              <a:rPr lang="en-US" smtClean="0"/>
              <a:pPr>
                <a:defRPr/>
              </a:pPr>
              <a:t>17</a:t>
            </a:fld>
            <a:endParaRPr lang="en-US" dirty="0"/>
          </a:p>
        </p:txBody>
      </p:sp>
    </p:spTree>
    <p:extLst>
      <p:ext uri="{BB962C8B-B14F-4D97-AF65-F5344CB8AC3E}">
        <p14:creationId xmlns:p14="http://schemas.microsoft.com/office/powerpoint/2010/main" val="31651331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gn="l" defTabSz="914400" rtl="0" eaLnBrk="0" fontAlgn="base" latinLnBrk="0" hangingPunct="0">
              <a:lnSpc>
                <a:spcPct val="100000"/>
              </a:lnSpc>
              <a:spcBef>
                <a:spcPct val="20000"/>
              </a:spcBef>
              <a:spcAft>
                <a:spcPct val="0"/>
              </a:spcAft>
              <a:buClrTx/>
              <a:buSzTx/>
              <a:buFont typeface="Arial" charset="0"/>
              <a:buChar char="•"/>
              <a:tabLst/>
              <a:defRPr/>
            </a:pPr>
            <a:r>
              <a:rPr kumimoji="0" lang="en-CA" altLang="en-US" sz="1100" b="0" i="0" u="none" strike="noStrike" kern="0" cap="none" spc="0" normalizeH="0" baseline="0" noProof="0" dirty="0" smtClean="0">
                <a:ln>
                  <a:noFill/>
                </a:ln>
                <a:solidFill>
                  <a:srgbClr val="000000"/>
                </a:solidFill>
                <a:effectLst/>
                <a:uLnTx/>
                <a:uFillTx/>
                <a:latin typeface="Trebuchet MS" pitchFamily="34" charset="0"/>
              </a:rPr>
              <a:t>The innocence, wisdom, resilience of girls and women and their ability, against all odds. to rebuild their lives</a:t>
            </a:r>
          </a:p>
          <a:p>
            <a:pPr marL="742950" marR="0" lvl="1" indent="-285750" algn="l" defTabSz="914400" rtl="0" eaLnBrk="0" fontAlgn="base" latinLnBrk="0" hangingPunct="0">
              <a:lnSpc>
                <a:spcPct val="100000"/>
              </a:lnSpc>
              <a:spcBef>
                <a:spcPct val="20000"/>
              </a:spcBef>
              <a:spcAft>
                <a:spcPct val="0"/>
              </a:spcAft>
              <a:buClrTx/>
              <a:buSzTx/>
              <a:buFont typeface="Arial" charset="0"/>
              <a:buChar char="•"/>
              <a:tabLst/>
              <a:defRPr/>
            </a:pPr>
            <a:r>
              <a:rPr kumimoji="0" lang="en-CA" altLang="en-US" sz="1100" b="0" i="0" u="none" strike="noStrike" kern="0" cap="none" spc="0" normalizeH="0" baseline="0" noProof="0" dirty="0" smtClean="0">
                <a:ln>
                  <a:noFill/>
                </a:ln>
                <a:solidFill>
                  <a:srgbClr val="000000"/>
                </a:solidFill>
                <a:effectLst/>
                <a:uLnTx/>
                <a:uFillTx/>
                <a:latin typeface="Trebuchet MS" pitchFamily="34" charset="0"/>
              </a:rPr>
              <a:t>The courage and leadership of Aboriginal women – their healing programs, grandmother's councils, the families of missing and murdered Aboriginal women</a:t>
            </a:r>
          </a:p>
          <a:p>
            <a:pPr marL="742950" marR="0" lvl="1" indent="-285750" algn="l" defTabSz="914400" rtl="0" eaLnBrk="0" fontAlgn="base" latinLnBrk="0" hangingPunct="0">
              <a:lnSpc>
                <a:spcPct val="100000"/>
              </a:lnSpc>
              <a:spcBef>
                <a:spcPct val="20000"/>
              </a:spcBef>
              <a:spcAft>
                <a:spcPct val="0"/>
              </a:spcAft>
              <a:buClrTx/>
              <a:buSzTx/>
              <a:buFont typeface="Arial" charset="0"/>
              <a:buChar char="•"/>
              <a:tabLst/>
              <a:defRPr/>
            </a:pPr>
            <a:r>
              <a:rPr kumimoji="0" lang="en-CA" altLang="en-US" sz="1100" b="0" i="0" u="none" strike="noStrike" kern="0" cap="none" spc="0" normalizeH="0" baseline="0" noProof="0" dirty="0" smtClean="0">
                <a:ln>
                  <a:noFill/>
                </a:ln>
                <a:solidFill>
                  <a:srgbClr val="000000"/>
                </a:solidFill>
                <a:effectLst/>
                <a:uLnTx/>
                <a:uFillTx/>
                <a:latin typeface="Trebuchet MS" pitchFamily="34" charset="0"/>
              </a:rPr>
              <a:t>The remarkable strength of young women who are trafficked into Canada and the immigrant and refugee organizations who are creating awareness and advocating for change</a:t>
            </a:r>
          </a:p>
          <a:p>
            <a:pPr marL="742950" marR="0" lvl="1" indent="-285750" algn="l" defTabSz="914400" rtl="0" eaLnBrk="0" fontAlgn="base" latinLnBrk="0" hangingPunct="0">
              <a:lnSpc>
                <a:spcPct val="100000"/>
              </a:lnSpc>
              <a:spcBef>
                <a:spcPct val="20000"/>
              </a:spcBef>
              <a:spcAft>
                <a:spcPct val="0"/>
              </a:spcAft>
              <a:buClrTx/>
              <a:buSzTx/>
              <a:buFont typeface="Arial" charset="0"/>
              <a:buChar char="•"/>
              <a:tabLst/>
              <a:defRPr/>
            </a:pPr>
            <a:r>
              <a:rPr kumimoji="0" lang="en-CA" altLang="en-US" sz="1100" b="0" i="0" u="none" strike="noStrike" kern="0" cap="none" spc="0" normalizeH="0" baseline="0" noProof="0" dirty="0" smtClean="0">
                <a:ln>
                  <a:noFill/>
                </a:ln>
                <a:solidFill>
                  <a:srgbClr val="000000"/>
                </a:solidFill>
                <a:effectLst/>
                <a:uLnTx/>
                <a:uFillTx/>
                <a:latin typeface="Trebuchet MS" pitchFamily="34" charset="0"/>
              </a:rPr>
              <a:t>The emergence of coalitions, businesses, and faith-led groups </a:t>
            </a:r>
          </a:p>
          <a:p>
            <a:pPr marL="742950" marR="0" lvl="1" indent="-285750" algn="l" defTabSz="914400" rtl="0" eaLnBrk="0" fontAlgn="base" latinLnBrk="0" hangingPunct="0">
              <a:lnSpc>
                <a:spcPct val="100000"/>
              </a:lnSpc>
              <a:spcBef>
                <a:spcPct val="20000"/>
              </a:spcBef>
              <a:spcAft>
                <a:spcPct val="0"/>
              </a:spcAft>
              <a:buClrTx/>
              <a:buSzTx/>
              <a:buFont typeface="Arial" charset="0"/>
              <a:buChar char="•"/>
              <a:tabLst/>
              <a:defRPr/>
            </a:pPr>
            <a:r>
              <a:rPr kumimoji="0" lang="en-CA" altLang="en-US" sz="1100" b="0" i="0" u="none" strike="noStrike" kern="0" cap="none" spc="0" normalizeH="0" baseline="0" noProof="0" dirty="0" smtClean="0">
                <a:ln>
                  <a:noFill/>
                </a:ln>
                <a:solidFill>
                  <a:srgbClr val="000000"/>
                </a:solidFill>
                <a:effectLst/>
                <a:uLnTx/>
                <a:uFillTx/>
                <a:latin typeface="Trebuchet MS" pitchFamily="34" charset="0"/>
              </a:rPr>
              <a:t>The commitment of all of you in this room today</a:t>
            </a:r>
          </a:p>
          <a:p>
            <a:pPr marL="742950" marR="0" lvl="1" indent="-285750" algn="l" defTabSz="914400" rtl="0" eaLnBrk="0" fontAlgn="base" latinLnBrk="0" hangingPunct="0">
              <a:lnSpc>
                <a:spcPct val="100000"/>
              </a:lnSpc>
              <a:spcBef>
                <a:spcPct val="20000"/>
              </a:spcBef>
              <a:spcAft>
                <a:spcPct val="0"/>
              </a:spcAft>
              <a:buClrTx/>
              <a:buSzTx/>
              <a:buFont typeface="Arial" charset="0"/>
              <a:buChar char="•"/>
              <a:tabLst/>
              <a:defRPr/>
            </a:pPr>
            <a:r>
              <a:rPr kumimoji="0" lang="en-CA" altLang="en-US" sz="1100" b="0" i="0" u="none" strike="noStrike" kern="0" cap="none" spc="0" normalizeH="0" baseline="0" noProof="0" dirty="0" smtClean="0">
                <a:ln>
                  <a:noFill/>
                </a:ln>
                <a:solidFill>
                  <a:srgbClr val="000000"/>
                </a:solidFill>
                <a:effectLst/>
                <a:uLnTx/>
                <a:uFillTx/>
                <a:latin typeface="Trebuchet MS" pitchFamily="34" charset="0"/>
              </a:rPr>
              <a:t>The Canadian Women’s Foundation Board  and its  dedicated Task Force and Co-Chairs for leading the Foundation on an incredible journey of change</a:t>
            </a:r>
          </a:p>
          <a:p>
            <a:pPr marL="742950" marR="0" lvl="1" indent="-285750" algn="l" defTabSz="914400" rtl="0" eaLnBrk="0" fontAlgn="base" latinLnBrk="0" hangingPunct="0">
              <a:lnSpc>
                <a:spcPct val="100000"/>
              </a:lnSpc>
              <a:spcBef>
                <a:spcPct val="20000"/>
              </a:spcBef>
              <a:spcAft>
                <a:spcPct val="0"/>
              </a:spcAft>
              <a:buClrTx/>
              <a:buSzTx/>
              <a:buFont typeface="Arial" charset="0"/>
              <a:buChar char="•"/>
              <a:tabLst/>
              <a:defRPr/>
            </a:pPr>
            <a:r>
              <a:rPr kumimoji="0" lang="en-CA" altLang="en-US" sz="1100" b="0" i="0" u="none" strike="noStrike" kern="0" cap="none" spc="0" normalizeH="0" baseline="0" noProof="0" dirty="0" smtClean="0">
                <a:ln>
                  <a:noFill/>
                </a:ln>
                <a:solidFill>
                  <a:srgbClr val="000000"/>
                </a:solidFill>
                <a:effectLst/>
                <a:uLnTx/>
                <a:uFillTx/>
                <a:latin typeface="Trebuchet MS" pitchFamily="34" charset="0"/>
              </a:rPr>
              <a:t>Building partnerships with other leading Foundations to support the work across the country</a:t>
            </a:r>
            <a:endParaRPr lang="en-CA" sz="1100" dirty="0"/>
          </a:p>
        </p:txBody>
      </p:sp>
      <p:sp>
        <p:nvSpPr>
          <p:cNvPr id="4" name="Slide Number Placeholder 3"/>
          <p:cNvSpPr>
            <a:spLocks noGrp="1"/>
          </p:cNvSpPr>
          <p:nvPr>
            <p:ph type="sldNum" sz="quarter" idx="10"/>
          </p:nvPr>
        </p:nvSpPr>
        <p:spPr/>
        <p:txBody>
          <a:bodyPr/>
          <a:lstStyle/>
          <a:p>
            <a:pPr>
              <a:defRPr/>
            </a:pPr>
            <a:fld id="{958FC8AE-158C-4D60-82A3-8044D21A0607}" type="slidenum">
              <a:rPr lang="en-US" smtClean="0"/>
              <a:pPr>
                <a:defRPr/>
              </a:pPr>
              <a:t>18</a:t>
            </a:fld>
            <a:endParaRPr lang="en-US" dirty="0"/>
          </a:p>
        </p:txBody>
      </p:sp>
    </p:spTree>
    <p:extLst>
      <p:ext uri="{BB962C8B-B14F-4D97-AF65-F5344CB8AC3E}">
        <p14:creationId xmlns:p14="http://schemas.microsoft.com/office/powerpoint/2010/main" val="4524830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gn="l" defTabSz="914400" rtl="0" eaLnBrk="0" fontAlgn="base" latinLnBrk="0" hangingPunct="0">
              <a:lnSpc>
                <a:spcPct val="100000"/>
              </a:lnSpc>
              <a:spcBef>
                <a:spcPct val="20000"/>
              </a:spcBef>
              <a:spcAft>
                <a:spcPct val="0"/>
              </a:spcAft>
              <a:buClrTx/>
              <a:buSzTx/>
              <a:buFont typeface="Arial" charset="0"/>
              <a:buChar char="•"/>
              <a:tabLst/>
              <a:defRPr/>
            </a:pPr>
            <a:r>
              <a:rPr kumimoji="0" lang="en-CA" altLang="en-US" sz="1100" b="0" i="0" u="none" strike="noStrike" kern="0" cap="none" spc="0" normalizeH="0" baseline="0" noProof="0" dirty="0" smtClean="0">
                <a:ln>
                  <a:noFill/>
                </a:ln>
                <a:solidFill>
                  <a:srgbClr val="000000"/>
                </a:solidFill>
                <a:effectLst/>
                <a:uLnTx/>
                <a:uFillTx/>
                <a:latin typeface="Trebuchet MS" pitchFamily="34" charset="0"/>
              </a:rPr>
              <a:t>The innocence, wisdom, resilience of girls and women and their ability, against all odds. to rebuild their lives</a:t>
            </a:r>
          </a:p>
          <a:p>
            <a:pPr marL="742950" marR="0" lvl="1" indent="-285750" algn="l" defTabSz="914400" rtl="0" eaLnBrk="0" fontAlgn="base" latinLnBrk="0" hangingPunct="0">
              <a:lnSpc>
                <a:spcPct val="100000"/>
              </a:lnSpc>
              <a:spcBef>
                <a:spcPct val="20000"/>
              </a:spcBef>
              <a:spcAft>
                <a:spcPct val="0"/>
              </a:spcAft>
              <a:buClrTx/>
              <a:buSzTx/>
              <a:buFont typeface="Arial" charset="0"/>
              <a:buChar char="•"/>
              <a:tabLst/>
              <a:defRPr/>
            </a:pPr>
            <a:r>
              <a:rPr kumimoji="0" lang="en-CA" altLang="en-US" sz="1100" b="0" i="0" u="none" strike="noStrike" kern="0" cap="none" spc="0" normalizeH="0" baseline="0" noProof="0" dirty="0" smtClean="0">
                <a:ln>
                  <a:noFill/>
                </a:ln>
                <a:solidFill>
                  <a:srgbClr val="000000"/>
                </a:solidFill>
                <a:effectLst/>
                <a:uLnTx/>
                <a:uFillTx/>
                <a:latin typeface="Trebuchet MS" pitchFamily="34" charset="0"/>
              </a:rPr>
              <a:t>The courage and leadership of Aboriginal women – their healing programs, grandmother's councils, the families of missing and murdered Aboriginal women</a:t>
            </a:r>
          </a:p>
          <a:p>
            <a:pPr marL="742950" marR="0" lvl="1" indent="-285750" algn="l" defTabSz="914400" rtl="0" eaLnBrk="0" fontAlgn="base" latinLnBrk="0" hangingPunct="0">
              <a:lnSpc>
                <a:spcPct val="100000"/>
              </a:lnSpc>
              <a:spcBef>
                <a:spcPct val="20000"/>
              </a:spcBef>
              <a:spcAft>
                <a:spcPct val="0"/>
              </a:spcAft>
              <a:buClrTx/>
              <a:buSzTx/>
              <a:buFont typeface="Arial" charset="0"/>
              <a:buChar char="•"/>
              <a:tabLst/>
              <a:defRPr/>
            </a:pPr>
            <a:r>
              <a:rPr kumimoji="0" lang="en-CA" altLang="en-US" sz="1100" b="0" i="0" u="none" strike="noStrike" kern="0" cap="none" spc="0" normalizeH="0" baseline="0" noProof="0" dirty="0" smtClean="0">
                <a:ln>
                  <a:noFill/>
                </a:ln>
                <a:solidFill>
                  <a:srgbClr val="000000"/>
                </a:solidFill>
                <a:effectLst/>
                <a:uLnTx/>
                <a:uFillTx/>
                <a:latin typeface="Trebuchet MS" pitchFamily="34" charset="0"/>
              </a:rPr>
              <a:t>The remarkable strength of young women who are trafficked into Canada and the immigrant and refugee organizations who are creating awareness and advocating for change</a:t>
            </a:r>
          </a:p>
          <a:p>
            <a:pPr marL="742950" marR="0" lvl="1" indent="-285750" algn="l" defTabSz="914400" rtl="0" eaLnBrk="0" fontAlgn="base" latinLnBrk="0" hangingPunct="0">
              <a:lnSpc>
                <a:spcPct val="100000"/>
              </a:lnSpc>
              <a:spcBef>
                <a:spcPct val="20000"/>
              </a:spcBef>
              <a:spcAft>
                <a:spcPct val="0"/>
              </a:spcAft>
              <a:buClrTx/>
              <a:buSzTx/>
              <a:buFont typeface="Arial" charset="0"/>
              <a:buChar char="•"/>
              <a:tabLst/>
              <a:defRPr/>
            </a:pPr>
            <a:r>
              <a:rPr kumimoji="0" lang="en-CA" altLang="en-US" sz="1100" b="0" i="0" u="none" strike="noStrike" kern="0" cap="none" spc="0" normalizeH="0" baseline="0" noProof="0" dirty="0" smtClean="0">
                <a:ln>
                  <a:noFill/>
                </a:ln>
                <a:solidFill>
                  <a:srgbClr val="000000"/>
                </a:solidFill>
                <a:effectLst/>
                <a:uLnTx/>
                <a:uFillTx/>
                <a:latin typeface="Trebuchet MS" pitchFamily="34" charset="0"/>
              </a:rPr>
              <a:t>The emergence of coalitions, businesses, and faith-led groups </a:t>
            </a:r>
          </a:p>
          <a:p>
            <a:pPr marL="742950" marR="0" lvl="1" indent="-285750" algn="l" defTabSz="914400" rtl="0" eaLnBrk="0" fontAlgn="base" latinLnBrk="0" hangingPunct="0">
              <a:lnSpc>
                <a:spcPct val="100000"/>
              </a:lnSpc>
              <a:spcBef>
                <a:spcPct val="20000"/>
              </a:spcBef>
              <a:spcAft>
                <a:spcPct val="0"/>
              </a:spcAft>
              <a:buClrTx/>
              <a:buSzTx/>
              <a:buFont typeface="Arial" charset="0"/>
              <a:buChar char="•"/>
              <a:tabLst/>
              <a:defRPr/>
            </a:pPr>
            <a:r>
              <a:rPr kumimoji="0" lang="en-CA" altLang="en-US" sz="1100" b="0" i="0" u="none" strike="noStrike" kern="0" cap="none" spc="0" normalizeH="0" baseline="0" noProof="0" dirty="0" smtClean="0">
                <a:ln>
                  <a:noFill/>
                </a:ln>
                <a:solidFill>
                  <a:srgbClr val="000000"/>
                </a:solidFill>
                <a:effectLst/>
                <a:uLnTx/>
                <a:uFillTx/>
                <a:latin typeface="Trebuchet MS" pitchFamily="34" charset="0"/>
              </a:rPr>
              <a:t>The commitment of all of you in this room today</a:t>
            </a:r>
          </a:p>
          <a:p>
            <a:pPr marL="742950" marR="0" lvl="1" indent="-285750" algn="l" defTabSz="914400" rtl="0" eaLnBrk="0" fontAlgn="base" latinLnBrk="0" hangingPunct="0">
              <a:lnSpc>
                <a:spcPct val="100000"/>
              </a:lnSpc>
              <a:spcBef>
                <a:spcPct val="20000"/>
              </a:spcBef>
              <a:spcAft>
                <a:spcPct val="0"/>
              </a:spcAft>
              <a:buClrTx/>
              <a:buSzTx/>
              <a:buFont typeface="Arial" charset="0"/>
              <a:buChar char="•"/>
              <a:tabLst/>
              <a:defRPr/>
            </a:pPr>
            <a:r>
              <a:rPr kumimoji="0" lang="en-CA" altLang="en-US" sz="1100" b="0" i="0" u="none" strike="noStrike" kern="0" cap="none" spc="0" normalizeH="0" baseline="0" noProof="0" dirty="0" smtClean="0">
                <a:ln>
                  <a:noFill/>
                </a:ln>
                <a:solidFill>
                  <a:srgbClr val="000000"/>
                </a:solidFill>
                <a:effectLst/>
                <a:uLnTx/>
                <a:uFillTx/>
                <a:latin typeface="Trebuchet MS" pitchFamily="34" charset="0"/>
              </a:rPr>
              <a:t>The Canadian Women’s Foundation Board  and its  dedicated Task Force and Co-Chairs for leading the Foundation on an incredible journey of change</a:t>
            </a:r>
          </a:p>
          <a:p>
            <a:pPr marL="742950" marR="0" lvl="1" indent="-285750" algn="l" defTabSz="914400" rtl="0" eaLnBrk="0" fontAlgn="base" latinLnBrk="0" hangingPunct="0">
              <a:lnSpc>
                <a:spcPct val="100000"/>
              </a:lnSpc>
              <a:spcBef>
                <a:spcPct val="20000"/>
              </a:spcBef>
              <a:spcAft>
                <a:spcPct val="0"/>
              </a:spcAft>
              <a:buClrTx/>
              <a:buSzTx/>
              <a:buFont typeface="Arial" charset="0"/>
              <a:buChar char="•"/>
              <a:tabLst/>
              <a:defRPr/>
            </a:pPr>
            <a:r>
              <a:rPr kumimoji="0" lang="en-CA" altLang="en-US" sz="1100" b="0" i="0" u="none" strike="noStrike" kern="0" cap="none" spc="0" normalizeH="0" baseline="0" noProof="0" dirty="0" smtClean="0">
                <a:ln>
                  <a:noFill/>
                </a:ln>
                <a:solidFill>
                  <a:srgbClr val="000000"/>
                </a:solidFill>
                <a:effectLst/>
                <a:uLnTx/>
                <a:uFillTx/>
                <a:latin typeface="Trebuchet MS" pitchFamily="34" charset="0"/>
              </a:rPr>
              <a:t>Building partnerships with other leading Foundations to support the work across the country</a:t>
            </a:r>
            <a:endParaRPr lang="en-CA" sz="1100" dirty="0"/>
          </a:p>
        </p:txBody>
      </p:sp>
      <p:sp>
        <p:nvSpPr>
          <p:cNvPr id="4" name="Slide Number Placeholder 3"/>
          <p:cNvSpPr>
            <a:spLocks noGrp="1"/>
          </p:cNvSpPr>
          <p:nvPr>
            <p:ph type="sldNum" sz="quarter" idx="10"/>
          </p:nvPr>
        </p:nvSpPr>
        <p:spPr/>
        <p:txBody>
          <a:bodyPr/>
          <a:lstStyle/>
          <a:p>
            <a:pPr>
              <a:defRPr/>
            </a:pPr>
            <a:fld id="{958FC8AE-158C-4D60-82A3-8044D21A0607}" type="slidenum">
              <a:rPr lang="en-US" smtClean="0"/>
              <a:pPr>
                <a:defRPr/>
              </a:pPr>
              <a:t>19</a:t>
            </a:fld>
            <a:endParaRPr lang="en-US" dirty="0"/>
          </a:p>
        </p:txBody>
      </p:sp>
    </p:spTree>
    <p:extLst>
      <p:ext uri="{BB962C8B-B14F-4D97-AF65-F5344CB8AC3E}">
        <p14:creationId xmlns:p14="http://schemas.microsoft.com/office/powerpoint/2010/main" val="452483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defTabSz="920435">
              <a:buFont typeface="Arial" panose="020B0604020202020204" pitchFamily="34" charset="0"/>
              <a:buChar char="•"/>
              <a:defRPr/>
            </a:pPr>
            <a:r>
              <a:rPr lang="en-US" sz="1100" dirty="0" smtClean="0">
                <a:solidFill>
                  <a:srgbClr val="000000"/>
                </a:solidFill>
                <a:latin typeface="Trebuchet MS" pitchFamily="34" charset="0"/>
              </a:rPr>
              <a:t>This is a quick definition of human trafficking.  3-elements are the key – the act/means/purpose of exploitation.</a:t>
            </a:r>
          </a:p>
          <a:p>
            <a:pPr marL="171450" indent="-171450" defTabSz="920435">
              <a:buFont typeface="Arial" panose="020B0604020202020204" pitchFamily="34" charset="0"/>
              <a:buChar char="•"/>
              <a:defRPr/>
            </a:pPr>
            <a:r>
              <a:rPr lang="en-US" sz="1100" dirty="0" smtClean="0">
                <a:solidFill>
                  <a:srgbClr val="000000"/>
                </a:solidFill>
                <a:latin typeface="Trebuchet MS" pitchFamily="34" charset="0"/>
              </a:rPr>
              <a:t>Human trafficking</a:t>
            </a:r>
            <a:r>
              <a:rPr lang="en-US" sz="1100" baseline="0" dirty="0" smtClean="0">
                <a:solidFill>
                  <a:srgbClr val="000000"/>
                </a:solidFill>
                <a:latin typeface="Trebuchet MS" pitchFamily="34" charset="0"/>
              </a:rPr>
              <a:t> requires a third party to use </a:t>
            </a:r>
            <a:r>
              <a:rPr lang="en-US" sz="1100" dirty="0" smtClean="0">
                <a:solidFill>
                  <a:srgbClr val="000000"/>
                </a:solidFill>
                <a:latin typeface="Trebuchet MS" pitchFamily="34" charset="0"/>
              </a:rPr>
              <a:t>force</a:t>
            </a:r>
            <a:r>
              <a:rPr lang="en-US" sz="1100" dirty="0">
                <a:solidFill>
                  <a:srgbClr val="000000"/>
                </a:solidFill>
                <a:latin typeface="Trebuchet MS" pitchFamily="34" charset="0"/>
              </a:rPr>
              <a:t>, fraud, deceit to recruit </a:t>
            </a:r>
            <a:r>
              <a:rPr lang="en-US" sz="1100" dirty="0" smtClean="0">
                <a:solidFill>
                  <a:srgbClr val="000000"/>
                </a:solidFill>
                <a:latin typeface="Trebuchet MS" pitchFamily="34" charset="0"/>
              </a:rPr>
              <a:t>another individual</a:t>
            </a:r>
            <a:r>
              <a:rPr lang="en-US" sz="1100" baseline="0" dirty="0" smtClean="0">
                <a:solidFill>
                  <a:srgbClr val="000000"/>
                </a:solidFill>
                <a:latin typeface="Trebuchet MS" pitchFamily="34" charset="0"/>
              </a:rPr>
              <a:t> </a:t>
            </a:r>
            <a:r>
              <a:rPr lang="en-US" sz="1100" dirty="0" smtClean="0">
                <a:solidFill>
                  <a:srgbClr val="000000"/>
                </a:solidFill>
                <a:latin typeface="Trebuchet MS" pitchFamily="34" charset="0"/>
              </a:rPr>
              <a:t>for </a:t>
            </a:r>
            <a:r>
              <a:rPr lang="en-US" sz="1100" dirty="0">
                <a:solidFill>
                  <a:srgbClr val="000000"/>
                </a:solidFill>
                <a:latin typeface="Trebuchet MS" pitchFamily="34" charset="0"/>
              </a:rPr>
              <a:t>the </a:t>
            </a:r>
            <a:r>
              <a:rPr lang="en-US" sz="1100" dirty="0" smtClean="0">
                <a:solidFill>
                  <a:srgbClr val="000000"/>
                </a:solidFill>
                <a:latin typeface="Trebuchet MS" pitchFamily="34" charset="0"/>
              </a:rPr>
              <a:t>purpose gaining from some form of exploitation.  There are two forms in Canada – Forced labour</a:t>
            </a:r>
            <a:r>
              <a:rPr lang="en-US" sz="1100" baseline="0" dirty="0" smtClean="0">
                <a:solidFill>
                  <a:srgbClr val="000000"/>
                </a:solidFill>
                <a:latin typeface="Trebuchet MS" pitchFamily="34" charset="0"/>
              </a:rPr>
              <a:t> and forced prostitution</a:t>
            </a:r>
          </a:p>
          <a:p>
            <a:pPr marL="171450" indent="-171450" defTabSz="920435">
              <a:buFont typeface="Arial" panose="020B0604020202020204" pitchFamily="34" charset="0"/>
              <a:buChar char="•"/>
              <a:defRPr/>
            </a:pPr>
            <a:r>
              <a:rPr lang="en-US" sz="1100" baseline="0" dirty="0" smtClean="0">
                <a:solidFill>
                  <a:srgbClr val="000000"/>
                </a:solidFill>
                <a:latin typeface="Trebuchet MS" pitchFamily="34" charset="0"/>
              </a:rPr>
              <a:t>Canada signed Palermo Protocol to end human trafficking (2002) and implemented laws to Immigration and Refugee Act in 2002.  then discovered, that Canadian Citizens are being trafficked so made changes to the Criminal Code (2005)</a:t>
            </a:r>
          </a:p>
          <a:p>
            <a:pPr defTabSz="920435">
              <a:defRPr/>
            </a:pPr>
            <a:r>
              <a:rPr lang="en-US" sz="1100" baseline="0" dirty="0" smtClean="0">
                <a:solidFill>
                  <a:srgbClr val="000000"/>
                </a:solidFill>
                <a:latin typeface="Trebuchet MS" pitchFamily="34" charset="0"/>
              </a:rPr>
              <a:t>	- trafficking as an indictable offence</a:t>
            </a:r>
          </a:p>
          <a:p>
            <a:pPr defTabSz="920435">
              <a:defRPr/>
            </a:pPr>
            <a:r>
              <a:rPr lang="en-US" sz="1100" baseline="0" dirty="0" smtClean="0">
                <a:solidFill>
                  <a:srgbClr val="000000"/>
                </a:solidFill>
                <a:latin typeface="Trebuchet MS" pitchFamily="34" charset="0"/>
              </a:rPr>
              <a:t>	- mandatory minimum offence for trafficking minors</a:t>
            </a:r>
          </a:p>
          <a:p>
            <a:pPr defTabSz="920435">
              <a:defRPr/>
            </a:pPr>
            <a:r>
              <a:rPr lang="en-US" sz="1100" baseline="0" dirty="0" smtClean="0">
                <a:solidFill>
                  <a:srgbClr val="000000"/>
                </a:solidFill>
                <a:latin typeface="Trebuchet MS" pitchFamily="34" charset="0"/>
              </a:rPr>
              <a:t>	- clarity in the definition of exploitation for the courts</a:t>
            </a:r>
          </a:p>
          <a:p>
            <a:pPr defTabSz="920435">
              <a:defRPr/>
            </a:pPr>
            <a:r>
              <a:rPr lang="en-US" sz="1100" baseline="0" dirty="0" smtClean="0">
                <a:solidFill>
                  <a:srgbClr val="000000"/>
                </a:solidFill>
                <a:latin typeface="Trebuchet MS" pitchFamily="34" charset="0"/>
              </a:rPr>
              <a:t>	- Canadians prosecuted for offenses committed in other countries</a:t>
            </a:r>
          </a:p>
          <a:p>
            <a:pPr marL="171450" indent="-171450" defTabSz="920435">
              <a:buFont typeface="Arial" panose="020B0604020202020204" pitchFamily="34" charset="0"/>
              <a:buChar char="•"/>
              <a:defRPr/>
            </a:pPr>
            <a:r>
              <a:rPr lang="en-US" sz="1100" baseline="0" dirty="0" smtClean="0">
                <a:solidFill>
                  <a:srgbClr val="000000"/>
                </a:solidFill>
                <a:latin typeface="Trebuchet MS" pitchFamily="34" charset="0"/>
              </a:rPr>
              <a:t>RCMP National Coordination Centre – who reports as of March:  </a:t>
            </a:r>
          </a:p>
          <a:p>
            <a:pPr marL="628650" lvl="1" indent="-171450" defTabSz="920435">
              <a:buFont typeface="Arial" panose="020B0604020202020204" pitchFamily="34" charset="0"/>
              <a:buChar char="•"/>
              <a:defRPr/>
            </a:pPr>
            <a:r>
              <a:rPr lang="en-US" sz="1100" baseline="0" dirty="0" smtClean="0">
                <a:solidFill>
                  <a:srgbClr val="000000"/>
                </a:solidFill>
                <a:latin typeface="Trebuchet MS" pitchFamily="34" charset="0"/>
              </a:rPr>
              <a:t>183 cases since the law in 2005.  171 are domestic cases and 12 are international cases.</a:t>
            </a:r>
          </a:p>
          <a:p>
            <a:pPr marL="628650" lvl="1" indent="-171450" defTabSz="920435">
              <a:buFont typeface="Arial" panose="020B0604020202020204" pitchFamily="34" charset="0"/>
              <a:buChar char="•"/>
              <a:defRPr/>
            </a:pPr>
            <a:r>
              <a:rPr lang="en-US" sz="1100" baseline="0" dirty="0" smtClean="0">
                <a:solidFill>
                  <a:srgbClr val="000000"/>
                </a:solidFill>
                <a:latin typeface="Trebuchet MS" pitchFamily="34" charset="0"/>
              </a:rPr>
              <a:t>The majority of these cases are for the purposes of sexual exploitation.</a:t>
            </a:r>
          </a:p>
          <a:p>
            <a:pPr marL="628650" lvl="1" indent="-171450" defTabSz="920435">
              <a:buFont typeface="Arial" panose="020B0604020202020204" pitchFamily="34" charset="0"/>
              <a:buChar char="•"/>
              <a:defRPr/>
            </a:pPr>
            <a:r>
              <a:rPr lang="en-US" sz="1100" baseline="0" dirty="0" smtClean="0">
                <a:solidFill>
                  <a:srgbClr val="000000"/>
                </a:solidFill>
                <a:latin typeface="Trebuchet MS" pitchFamily="34" charset="0"/>
              </a:rPr>
              <a:t>Of the 183 cases; 71 completed through the courts and involved 165 victims.</a:t>
            </a:r>
          </a:p>
          <a:p>
            <a:pPr marL="171450" indent="-171450" defTabSz="920435">
              <a:buFont typeface="Arial" panose="020B0604020202020204" pitchFamily="34" charset="0"/>
              <a:buChar char="•"/>
              <a:defRPr/>
            </a:pPr>
            <a:r>
              <a:rPr lang="en-US" sz="1100" baseline="0" dirty="0" smtClean="0">
                <a:solidFill>
                  <a:srgbClr val="000000"/>
                </a:solidFill>
                <a:latin typeface="Trebuchet MS" pitchFamily="34" charset="0"/>
              </a:rPr>
              <a:t>Federal National Action Plan launched June 2012: $25million over 4-years and includes Various Education materials and training to law enforcement.</a:t>
            </a:r>
          </a:p>
          <a:p>
            <a:pPr marL="171450" indent="-171450" defTabSz="920435">
              <a:buFont typeface="Arial" panose="020B0604020202020204" pitchFamily="34" charset="0"/>
              <a:buChar char="•"/>
              <a:defRPr/>
            </a:pPr>
            <a:r>
              <a:rPr lang="en-US" sz="1100" baseline="0" dirty="0" smtClean="0">
                <a:solidFill>
                  <a:srgbClr val="000000"/>
                </a:solidFill>
                <a:latin typeface="Trebuchet MS" pitchFamily="34" charset="0"/>
              </a:rPr>
              <a:t>Some provinces and many community coalitions established across Canada.</a:t>
            </a:r>
            <a:endParaRPr lang="en-US" sz="1100" dirty="0" smtClean="0">
              <a:solidFill>
                <a:srgbClr val="000000"/>
              </a:solidFill>
              <a:latin typeface="Trebuchet MS" pitchFamily="34" charset="0"/>
            </a:endParaRPr>
          </a:p>
        </p:txBody>
      </p:sp>
      <p:sp>
        <p:nvSpPr>
          <p:cNvPr id="4" name="Slide Number Placeholder 3"/>
          <p:cNvSpPr>
            <a:spLocks noGrp="1"/>
          </p:cNvSpPr>
          <p:nvPr>
            <p:ph type="sldNum" sz="quarter" idx="10"/>
          </p:nvPr>
        </p:nvSpPr>
        <p:spPr/>
        <p:txBody>
          <a:bodyPr/>
          <a:lstStyle/>
          <a:p>
            <a:pPr>
              <a:defRPr/>
            </a:pPr>
            <a:fld id="{958FC8AE-158C-4D60-82A3-8044D21A0607}" type="slidenum">
              <a:rPr lang="en-US" smtClean="0">
                <a:solidFill>
                  <a:prstClr val="black"/>
                </a:solidFill>
              </a:rPr>
              <a:pPr>
                <a:defRPr/>
              </a:pPr>
              <a:t>2</a:t>
            </a:fld>
            <a:endParaRPr lang="en-US" dirty="0">
              <a:solidFill>
                <a:prstClr val="black"/>
              </a:solidFill>
            </a:endParaRPr>
          </a:p>
        </p:txBody>
      </p:sp>
    </p:spTree>
    <p:extLst>
      <p:ext uri="{BB962C8B-B14F-4D97-AF65-F5344CB8AC3E}">
        <p14:creationId xmlns:p14="http://schemas.microsoft.com/office/powerpoint/2010/main" val="13182166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Important to conclude</a:t>
            </a:r>
            <a:r>
              <a:rPr lang="en-CA" baseline="0" dirty="0" smtClean="0"/>
              <a:t> presentation with the voice of a Survivor of Sex Trafficking.</a:t>
            </a:r>
            <a:endParaRPr lang="en-CA" dirty="0"/>
          </a:p>
        </p:txBody>
      </p:sp>
      <p:sp>
        <p:nvSpPr>
          <p:cNvPr id="4" name="Slide Number Placeholder 3"/>
          <p:cNvSpPr>
            <a:spLocks noGrp="1"/>
          </p:cNvSpPr>
          <p:nvPr>
            <p:ph type="sldNum" sz="quarter" idx="10"/>
          </p:nvPr>
        </p:nvSpPr>
        <p:spPr/>
        <p:txBody>
          <a:bodyPr/>
          <a:lstStyle/>
          <a:p>
            <a:pPr>
              <a:defRPr/>
            </a:pPr>
            <a:fld id="{958FC8AE-158C-4D60-82A3-8044D21A0607}" type="slidenum">
              <a:rPr lang="en-US" smtClean="0"/>
              <a:pPr>
                <a:defRPr/>
              </a:pPr>
              <a:t>20</a:t>
            </a:fld>
            <a:endParaRPr lang="en-US" dirty="0"/>
          </a:p>
        </p:txBody>
      </p:sp>
    </p:spTree>
    <p:extLst>
      <p:ext uri="{BB962C8B-B14F-4D97-AF65-F5344CB8AC3E}">
        <p14:creationId xmlns:p14="http://schemas.microsoft.com/office/powerpoint/2010/main" val="1905032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0435">
              <a:spcBef>
                <a:spcPct val="20000"/>
              </a:spcBef>
              <a:defRPr/>
            </a:pPr>
            <a:r>
              <a:rPr lang="en-US" sz="1100" b="1" u="sng" kern="0" dirty="0">
                <a:solidFill>
                  <a:srgbClr val="000000"/>
                </a:solidFill>
                <a:latin typeface="Trebuchet MS" pitchFamily="34" charset="0"/>
              </a:rPr>
              <a:t>Domestic Victims are:</a:t>
            </a:r>
          </a:p>
          <a:p>
            <a:pPr marL="345163" indent="-345163" defTabSz="920435">
              <a:spcBef>
                <a:spcPct val="20000"/>
              </a:spcBef>
              <a:buFont typeface="Wingdings" pitchFamily="2" charset="2"/>
              <a:buChar char="Ø"/>
              <a:defRPr/>
            </a:pPr>
            <a:r>
              <a:rPr lang="en-US" sz="1100" kern="0" dirty="0">
                <a:solidFill>
                  <a:srgbClr val="000000"/>
                </a:solidFill>
                <a:latin typeface="Trebuchet MS" pitchFamily="34" charset="0"/>
              </a:rPr>
              <a:t>Canadian citizens</a:t>
            </a:r>
          </a:p>
          <a:p>
            <a:pPr marL="345163" indent="-345163" defTabSz="920435">
              <a:spcBef>
                <a:spcPct val="20000"/>
              </a:spcBef>
              <a:buFont typeface="Wingdings" pitchFamily="2" charset="2"/>
              <a:buChar char="Ø"/>
              <a:defRPr/>
            </a:pPr>
            <a:r>
              <a:rPr lang="en-US" sz="1100" kern="0" dirty="0">
                <a:solidFill>
                  <a:srgbClr val="000000"/>
                </a:solidFill>
                <a:latin typeface="Trebuchet MS" pitchFamily="34" charset="0"/>
              </a:rPr>
              <a:t>Majority are marginalized women and girls</a:t>
            </a:r>
          </a:p>
          <a:p>
            <a:pPr marL="345163" indent="-345163" defTabSz="920435">
              <a:spcBef>
                <a:spcPct val="20000"/>
              </a:spcBef>
              <a:buFont typeface="Wingdings" pitchFamily="2" charset="2"/>
              <a:buChar char="Ø"/>
              <a:defRPr/>
            </a:pPr>
            <a:r>
              <a:rPr lang="en-US" sz="1100" kern="0" dirty="0">
                <a:solidFill>
                  <a:srgbClr val="000000"/>
                </a:solidFill>
                <a:latin typeface="Trebuchet MS" pitchFamily="34" charset="0"/>
              </a:rPr>
              <a:t>Sexually exploited at a young age (as young as 10)</a:t>
            </a:r>
          </a:p>
          <a:p>
            <a:pPr marL="345163" indent="-345163" defTabSz="920435">
              <a:spcBef>
                <a:spcPct val="20000"/>
              </a:spcBef>
              <a:buFont typeface="Wingdings" pitchFamily="2" charset="2"/>
              <a:buChar char="Ø"/>
              <a:defRPr/>
            </a:pPr>
            <a:r>
              <a:rPr lang="en-US" sz="1100" kern="0" dirty="0">
                <a:solidFill>
                  <a:srgbClr val="000000"/>
                </a:solidFill>
                <a:latin typeface="Trebuchet MS" pitchFamily="34" charset="0"/>
              </a:rPr>
              <a:t>Overrepresentation of Aboriginal women and girls</a:t>
            </a:r>
          </a:p>
          <a:p>
            <a:pPr marL="345163" indent="-345163" defTabSz="920435">
              <a:spcBef>
                <a:spcPct val="20000"/>
              </a:spcBef>
              <a:buFont typeface="Wingdings" pitchFamily="2" charset="2"/>
              <a:buChar char="Ø"/>
              <a:defRPr/>
            </a:pPr>
            <a:r>
              <a:rPr lang="en-US" sz="1100" kern="0" dirty="0">
                <a:solidFill>
                  <a:srgbClr val="000000"/>
                </a:solidFill>
                <a:latin typeface="Trebuchet MS" pitchFamily="34" charset="0"/>
              </a:rPr>
              <a:t>Homeless youth and children in child welfare system</a:t>
            </a:r>
          </a:p>
          <a:p>
            <a:pPr marL="345163" indent="-345163" defTabSz="920435">
              <a:spcBef>
                <a:spcPct val="20000"/>
              </a:spcBef>
              <a:buFont typeface="Wingdings" pitchFamily="2" charset="2"/>
              <a:buChar char="Ø"/>
              <a:defRPr/>
            </a:pPr>
            <a:r>
              <a:rPr lang="en-US" sz="1100" kern="0" dirty="0">
                <a:solidFill>
                  <a:srgbClr val="000000"/>
                </a:solidFill>
                <a:latin typeface="Trebuchet MS" pitchFamily="34" charset="0"/>
              </a:rPr>
              <a:t>Increase in demand for younger and younger girls</a:t>
            </a:r>
          </a:p>
          <a:p>
            <a:pPr defTabSz="920435">
              <a:spcBef>
                <a:spcPct val="20000"/>
              </a:spcBef>
              <a:defRPr/>
            </a:pPr>
            <a:r>
              <a:rPr lang="en-US" sz="1100" b="1" u="sng" kern="0" dirty="0">
                <a:solidFill>
                  <a:srgbClr val="000000"/>
                </a:solidFill>
                <a:latin typeface="Trebuchet MS" pitchFamily="34" charset="0"/>
              </a:rPr>
              <a:t>International Victims are:</a:t>
            </a:r>
          </a:p>
          <a:p>
            <a:pPr marL="345163" indent="-345163" defTabSz="920435">
              <a:spcBef>
                <a:spcPct val="20000"/>
              </a:spcBef>
              <a:buFont typeface="Wingdings" pitchFamily="2" charset="2"/>
              <a:buChar char="Ø"/>
              <a:defRPr/>
            </a:pPr>
            <a:r>
              <a:rPr lang="en-US" sz="1100" kern="0" dirty="0">
                <a:solidFill>
                  <a:srgbClr val="000000"/>
                </a:solidFill>
                <a:latin typeface="Trebuchet MS" pitchFamily="34" charset="0"/>
              </a:rPr>
              <a:t>Brought into Canada from another country for a promise of a job or are already a trafficked victim</a:t>
            </a:r>
          </a:p>
          <a:p>
            <a:pPr marL="345163" indent="-345163" defTabSz="920435">
              <a:spcBef>
                <a:spcPct val="20000"/>
              </a:spcBef>
              <a:buFont typeface="Wingdings" pitchFamily="2" charset="2"/>
              <a:buChar char="Ø"/>
              <a:defRPr/>
            </a:pPr>
            <a:r>
              <a:rPr lang="en-US" sz="1100" kern="0" dirty="0">
                <a:solidFill>
                  <a:srgbClr val="000000"/>
                </a:solidFill>
                <a:latin typeface="Trebuchet MS" pitchFamily="34" charset="0"/>
              </a:rPr>
              <a:t>Mainly adult women although children are also trafficked</a:t>
            </a:r>
          </a:p>
          <a:p>
            <a:pPr marL="345163" indent="-345163" defTabSz="920435">
              <a:spcBef>
                <a:spcPct val="20000"/>
              </a:spcBef>
              <a:buFont typeface="Wingdings" pitchFamily="2" charset="2"/>
              <a:buChar char="Ø"/>
              <a:defRPr/>
            </a:pPr>
            <a:r>
              <a:rPr lang="en-US" sz="1100" kern="0" dirty="0">
                <a:solidFill>
                  <a:srgbClr val="000000"/>
                </a:solidFill>
                <a:latin typeface="Trebuchet MS" pitchFamily="34" charset="0"/>
              </a:rPr>
              <a:t>Foreign students</a:t>
            </a:r>
          </a:p>
          <a:p>
            <a:pPr defTabSz="920435">
              <a:spcBef>
                <a:spcPct val="20000"/>
              </a:spcBef>
              <a:defRPr/>
            </a:pPr>
            <a:r>
              <a:rPr lang="en-US" sz="1100" b="1" kern="0" dirty="0" smtClean="0">
                <a:solidFill>
                  <a:srgbClr val="000000"/>
                </a:solidFill>
                <a:latin typeface="Trebuchet MS" pitchFamily="34" charset="0"/>
              </a:rPr>
              <a:t>The </a:t>
            </a:r>
            <a:r>
              <a:rPr lang="en-US" sz="1100" b="1" kern="0" dirty="0">
                <a:solidFill>
                  <a:srgbClr val="000000"/>
                </a:solidFill>
                <a:latin typeface="Trebuchet MS" pitchFamily="34" charset="0"/>
              </a:rPr>
              <a:t>Business: </a:t>
            </a:r>
            <a:r>
              <a:rPr lang="en-US" sz="1100" kern="0" dirty="0">
                <a:solidFill>
                  <a:srgbClr val="000000"/>
                </a:solidFill>
                <a:latin typeface="Trebuchet MS" pitchFamily="34" charset="0"/>
              </a:rPr>
              <a:t>individuals who financial gain from the recruitment and sexual exploitation of women and girls.  These individuals are often referred as pimps or managers and bond with victims as their boyfriend, daddy, biological family member or peer. </a:t>
            </a:r>
            <a:r>
              <a:rPr lang="en-US" sz="1100" kern="0" dirty="0" smtClean="0">
                <a:solidFill>
                  <a:srgbClr val="000000"/>
                </a:solidFill>
                <a:latin typeface="Trebuchet MS" pitchFamily="34" charset="0"/>
              </a:rPr>
              <a:t>During our consultations</a:t>
            </a:r>
            <a:r>
              <a:rPr lang="en-US" sz="1100" kern="0" baseline="0" dirty="0" smtClean="0">
                <a:solidFill>
                  <a:srgbClr val="000000"/>
                </a:solidFill>
                <a:latin typeface="Trebuchet MS" pitchFamily="34" charset="0"/>
              </a:rPr>
              <a:t> we met with a former trafficker in Halifax who bragged how easy it was to recruit and force young girls into prostitution.</a:t>
            </a:r>
            <a:endParaRPr lang="en-US" sz="1100" kern="0" dirty="0" smtClean="0">
              <a:solidFill>
                <a:srgbClr val="000000"/>
              </a:solidFill>
              <a:latin typeface="Trebuchet MS" pitchFamily="34" charset="0"/>
            </a:endParaRPr>
          </a:p>
          <a:p>
            <a:pPr defTabSz="920435">
              <a:spcBef>
                <a:spcPct val="20000"/>
              </a:spcBef>
              <a:defRPr/>
            </a:pPr>
            <a:r>
              <a:rPr lang="en-US" sz="1100" b="1" kern="0" dirty="0" smtClean="0">
                <a:solidFill>
                  <a:srgbClr val="000000"/>
                </a:solidFill>
                <a:latin typeface="Trebuchet MS" pitchFamily="34" charset="0"/>
              </a:rPr>
              <a:t>The </a:t>
            </a:r>
            <a:r>
              <a:rPr lang="en-US" sz="1100" b="1" kern="0" dirty="0">
                <a:solidFill>
                  <a:srgbClr val="000000"/>
                </a:solidFill>
                <a:latin typeface="Trebuchet MS" pitchFamily="34" charset="0"/>
              </a:rPr>
              <a:t>Consumer:  </a:t>
            </a:r>
            <a:r>
              <a:rPr lang="en-US" sz="1100" kern="0" dirty="0">
                <a:solidFill>
                  <a:srgbClr val="000000"/>
                </a:solidFill>
                <a:latin typeface="Trebuchet MS" pitchFamily="34" charset="0"/>
              </a:rPr>
              <a:t>are the </a:t>
            </a:r>
            <a:r>
              <a:rPr lang="en-US" sz="1100" kern="0" dirty="0" smtClean="0">
                <a:solidFill>
                  <a:srgbClr val="000000"/>
                </a:solidFill>
                <a:latin typeface="Trebuchet MS" pitchFamily="34" charset="0"/>
              </a:rPr>
              <a:t>individuals who buy</a:t>
            </a:r>
            <a:r>
              <a:rPr lang="en-US" sz="1100" kern="0" baseline="0" dirty="0" smtClean="0">
                <a:solidFill>
                  <a:srgbClr val="000000"/>
                </a:solidFill>
                <a:latin typeface="Trebuchet MS" pitchFamily="34" charset="0"/>
              </a:rPr>
              <a:t> trafficked women and girls for sex.  </a:t>
            </a:r>
            <a:r>
              <a:rPr lang="en-US" sz="1100" kern="0" dirty="0" smtClean="0">
                <a:solidFill>
                  <a:srgbClr val="000000"/>
                </a:solidFill>
                <a:latin typeface="Trebuchet MS" pitchFamily="34" charset="0"/>
              </a:rPr>
              <a:t>Note</a:t>
            </a:r>
            <a:r>
              <a:rPr lang="en-US" sz="1100" kern="0" dirty="0">
                <a:solidFill>
                  <a:srgbClr val="000000"/>
                </a:solidFill>
                <a:latin typeface="Trebuchet MS" pitchFamily="34" charset="0"/>
              </a:rPr>
              <a:t>, the current  trafficking legislation does not have a criminal provision for ‘consumer’ even though sex trafficking is driven by their demand.</a:t>
            </a:r>
            <a:endParaRPr lang="en-CA" sz="1100" dirty="0">
              <a:latin typeface="Trebuchet MS" pitchFamily="34" charset="0"/>
            </a:endParaRPr>
          </a:p>
        </p:txBody>
      </p:sp>
      <p:sp>
        <p:nvSpPr>
          <p:cNvPr id="4" name="Slide Number Placeholder 3"/>
          <p:cNvSpPr>
            <a:spLocks noGrp="1"/>
          </p:cNvSpPr>
          <p:nvPr>
            <p:ph type="sldNum" sz="quarter" idx="10"/>
          </p:nvPr>
        </p:nvSpPr>
        <p:spPr/>
        <p:txBody>
          <a:bodyPr/>
          <a:lstStyle/>
          <a:p>
            <a:pPr>
              <a:defRPr/>
            </a:pPr>
            <a:fld id="{958FC8AE-158C-4D60-82A3-8044D21A0607}" type="slidenum">
              <a:rPr lang="en-US" smtClean="0"/>
              <a:pPr>
                <a:defRPr/>
              </a:pPr>
              <a:t>3</a:t>
            </a:fld>
            <a:endParaRPr lang="en-US" dirty="0"/>
          </a:p>
        </p:txBody>
      </p:sp>
    </p:spTree>
    <p:extLst>
      <p:ext uri="{BB962C8B-B14F-4D97-AF65-F5344CB8AC3E}">
        <p14:creationId xmlns:p14="http://schemas.microsoft.com/office/powerpoint/2010/main" val="1661940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0435">
              <a:spcBef>
                <a:spcPct val="20000"/>
              </a:spcBef>
              <a:defRPr/>
            </a:pPr>
            <a:r>
              <a:rPr lang="en-US" sz="1100" u="sng" kern="0" dirty="0">
                <a:solidFill>
                  <a:srgbClr val="000000"/>
                </a:solidFill>
                <a:latin typeface="Trebuchet MS" pitchFamily="34" charset="0"/>
              </a:rPr>
              <a:t>Recruitment and luring:  </a:t>
            </a:r>
            <a:r>
              <a:rPr lang="en-US" sz="1100" kern="0" dirty="0">
                <a:solidFill>
                  <a:srgbClr val="000000"/>
                </a:solidFill>
                <a:latin typeface="Trebuchet MS" pitchFamily="34" charset="0"/>
              </a:rPr>
              <a:t>in person and on-line</a:t>
            </a:r>
          </a:p>
          <a:p>
            <a:pPr defTabSz="920435">
              <a:spcBef>
                <a:spcPct val="20000"/>
              </a:spcBef>
              <a:defRPr/>
            </a:pPr>
            <a:r>
              <a:rPr lang="en-US" sz="1100" u="sng" kern="0" dirty="0">
                <a:solidFill>
                  <a:srgbClr val="000000"/>
                </a:solidFill>
                <a:latin typeface="Trebuchet MS" pitchFamily="34" charset="0"/>
              </a:rPr>
              <a:t>Control</a:t>
            </a:r>
            <a:r>
              <a:rPr lang="en-US" sz="1100" u="sng" kern="0" dirty="0" smtClean="0">
                <a:solidFill>
                  <a:srgbClr val="000000"/>
                </a:solidFill>
                <a:latin typeface="Trebuchet MS" pitchFamily="34" charset="0"/>
              </a:rPr>
              <a:t>:</a:t>
            </a:r>
            <a:endParaRPr lang="en-US" sz="1100" kern="0" dirty="0" smtClean="0">
              <a:solidFill>
                <a:srgbClr val="000000"/>
              </a:solidFill>
              <a:latin typeface="Trebuchet MS" pitchFamily="34" charset="0"/>
            </a:endParaRPr>
          </a:p>
          <a:p>
            <a:pPr marL="171450" indent="-171450" defTabSz="920435">
              <a:spcBef>
                <a:spcPct val="20000"/>
              </a:spcBef>
              <a:buFont typeface="Wingdings" panose="05000000000000000000" pitchFamily="2" charset="2"/>
              <a:buChar char="Ø"/>
              <a:defRPr/>
            </a:pPr>
            <a:r>
              <a:rPr lang="en-US" sz="1100" kern="0" baseline="0" dirty="0" smtClean="0">
                <a:solidFill>
                  <a:srgbClr val="000000"/>
                </a:solidFill>
                <a:latin typeface="Trebuchet MS" pitchFamily="34" charset="0"/>
              </a:rPr>
              <a:t>     </a:t>
            </a:r>
            <a:r>
              <a:rPr lang="en-US" sz="1100" kern="0" dirty="0" smtClean="0">
                <a:solidFill>
                  <a:srgbClr val="000000"/>
                </a:solidFill>
                <a:latin typeface="Trebuchet MS" pitchFamily="34" charset="0"/>
              </a:rPr>
              <a:t>Moved – every 10-day rule – isolation</a:t>
            </a:r>
            <a:r>
              <a:rPr lang="en-US" sz="1100" kern="0" baseline="0" dirty="0" smtClean="0">
                <a:solidFill>
                  <a:srgbClr val="000000"/>
                </a:solidFill>
                <a:latin typeface="Trebuchet MS" pitchFamily="34" charset="0"/>
              </a:rPr>
              <a:t> and in constant chaos</a:t>
            </a:r>
            <a:endParaRPr lang="en-US" sz="1100" kern="0" dirty="0" smtClean="0">
              <a:solidFill>
                <a:srgbClr val="000000"/>
              </a:solidFill>
              <a:latin typeface="Trebuchet MS" pitchFamily="34" charset="0"/>
            </a:endParaRPr>
          </a:p>
          <a:p>
            <a:pPr marL="345163" indent="-345163" defTabSz="920435">
              <a:spcBef>
                <a:spcPct val="20000"/>
              </a:spcBef>
              <a:buFont typeface="Wingdings" pitchFamily="2" charset="2"/>
              <a:buChar char="Ø"/>
              <a:defRPr/>
            </a:pPr>
            <a:r>
              <a:rPr lang="en-US" sz="1100" kern="0" dirty="0" smtClean="0">
                <a:solidFill>
                  <a:srgbClr val="000000"/>
                </a:solidFill>
                <a:latin typeface="Trebuchet MS" pitchFamily="34" charset="0"/>
              </a:rPr>
              <a:t>Threats </a:t>
            </a:r>
            <a:r>
              <a:rPr lang="en-US" sz="1100" kern="0" dirty="0">
                <a:solidFill>
                  <a:srgbClr val="000000"/>
                </a:solidFill>
                <a:latin typeface="Trebuchet MS" pitchFamily="34" charset="0"/>
              </a:rPr>
              <a:t>of violence and safety of family and children</a:t>
            </a:r>
          </a:p>
          <a:p>
            <a:pPr marL="345163" indent="-345163" defTabSz="920435">
              <a:spcBef>
                <a:spcPct val="20000"/>
              </a:spcBef>
              <a:buFont typeface="Wingdings" pitchFamily="2" charset="2"/>
              <a:buChar char="Ø"/>
              <a:defRPr/>
            </a:pPr>
            <a:r>
              <a:rPr lang="en-US" sz="1100" kern="0" dirty="0">
                <a:solidFill>
                  <a:srgbClr val="000000"/>
                </a:solidFill>
                <a:latin typeface="Trebuchet MS" pitchFamily="34" charset="0"/>
              </a:rPr>
              <a:t>Debt bondage (daily quota must be met)</a:t>
            </a:r>
          </a:p>
          <a:p>
            <a:pPr marL="345163" indent="-345163" defTabSz="920435">
              <a:spcBef>
                <a:spcPct val="20000"/>
              </a:spcBef>
              <a:buFont typeface="Wingdings" pitchFamily="2" charset="2"/>
              <a:buChar char="Ø"/>
              <a:defRPr/>
            </a:pPr>
            <a:r>
              <a:rPr lang="en-US" sz="1100" kern="0" dirty="0">
                <a:solidFill>
                  <a:srgbClr val="000000"/>
                </a:solidFill>
                <a:latin typeface="Trebuchet MS" pitchFamily="34" charset="0"/>
              </a:rPr>
              <a:t>Forced drug addiction, commit petty crimes</a:t>
            </a:r>
          </a:p>
          <a:p>
            <a:pPr marL="345163" indent="-345163" defTabSz="920435">
              <a:spcBef>
                <a:spcPct val="20000"/>
              </a:spcBef>
              <a:buFont typeface="Wingdings" pitchFamily="2" charset="2"/>
              <a:buChar char="Ø"/>
              <a:defRPr/>
            </a:pPr>
            <a:r>
              <a:rPr lang="en-US" sz="1100" kern="0" dirty="0">
                <a:solidFill>
                  <a:srgbClr val="000000"/>
                </a:solidFill>
                <a:latin typeface="Trebuchet MS" pitchFamily="34" charset="0"/>
              </a:rPr>
              <a:t>Denied food, water and basic needs</a:t>
            </a:r>
          </a:p>
          <a:p>
            <a:pPr marL="345163" indent="-345163" defTabSz="920435">
              <a:spcBef>
                <a:spcPct val="20000"/>
              </a:spcBef>
              <a:buFont typeface="Wingdings" pitchFamily="2" charset="2"/>
              <a:buChar char="Ø"/>
              <a:defRPr/>
            </a:pPr>
            <a:r>
              <a:rPr lang="en-US" sz="1100" kern="0" dirty="0">
                <a:solidFill>
                  <a:srgbClr val="000000"/>
                </a:solidFill>
                <a:latin typeface="Trebuchet MS" pitchFamily="34" charset="0"/>
              </a:rPr>
              <a:t>Fear of shame from families</a:t>
            </a:r>
          </a:p>
          <a:p>
            <a:pPr marL="345163" indent="-345163" defTabSz="920435">
              <a:spcBef>
                <a:spcPct val="20000"/>
              </a:spcBef>
              <a:buFont typeface="Wingdings" pitchFamily="2" charset="2"/>
              <a:buChar char="Ø"/>
              <a:defRPr/>
            </a:pPr>
            <a:r>
              <a:rPr lang="en-US" sz="1100" kern="0" dirty="0">
                <a:solidFill>
                  <a:srgbClr val="000000"/>
                </a:solidFill>
                <a:latin typeface="Trebuchet MS" pitchFamily="34" charset="0"/>
              </a:rPr>
              <a:t>Intermittent rewards and outward shows of love affection and gifts</a:t>
            </a:r>
          </a:p>
          <a:p>
            <a:pPr marL="345163" indent="-345163" defTabSz="920435">
              <a:spcBef>
                <a:spcPct val="20000"/>
              </a:spcBef>
              <a:buFont typeface="Wingdings" pitchFamily="2" charset="2"/>
              <a:buChar char="Ø"/>
              <a:defRPr/>
            </a:pPr>
            <a:r>
              <a:rPr lang="en-US" sz="1100" kern="0" dirty="0">
                <a:solidFill>
                  <a:srgbClr val="000000"/>
                </a:solidFill>
                <a:latin typeface="Trebuchet MS" pitchFamily="34" charset="0"/>
              </a:rPr>
              <a:t>Unpredictable enforcement of petty rules</a:t>
            </a:r>
          </a:p>
          <a:p>
            <a:pPr marL="345163" indent="-345163" defTabSz="920435">
              <a:spcBef>
                <a:spcPct val="20000"/>
              </a:spcBef>
              <a:buFont typeface="Wingdings" pitchFamily="2" charset="2"/>
              <a:buChar char="Ø"/>
              <a:defRPr/>
            </a:pPr>
            <a:r>
              <a:rPr lang="en-US" sz="1100" kern="0" dirty="0">
                <a:solidFill>
                  <a:srgbClr val="000000"/>
                </a:solidFill>
                <a:latin typeface="Trebuchet MS" pitchFamily="34" charset="0"/>
              </a:rPr>
              <a:t>Forced debt (various loans)</a:t>
            </a:r>
          </a:p>
          <a:p>
            <a:pPr marL="345163" indent="-345163" defTabSz="920435">
              <a:spcBef>
                <a:spcPct val="20000"/>
              </a:spcBef>
              <a:buFont typeface="Wingdings" pitchFamily="2" charset="2"/>
              <a:buChar char="Ø"/>
              <a:defRPr/>
            </a:pPr>
            <a:r>
              <a:rPr lang="en-US" sz="1100" kern="0" dirty="0">
                <a:solidFill>
                  <a:srgbClr val="000000"/>
                </a:solidFill>
                <a:latin typeface="Trebuchet MS" pitchFamily="34" charset="0"/>
              </a:rPr>
              <a:t>Father of their children</a:t>
            </a:r>
          </a:p>
          <a:p>
            <a:pPr marL="345163" indent="-345163" defTabSz="920435">
              <a:spcBef>
                <a:spcPct val="20000"/>
              </a:spcBef>
              <a:buFont typeface="Wingdings" pitchFamily="2" charset="2"/>
              <a:buChar char="Ø"/>
              <a:defRPr/>
            </a:pPr>
            <a:r>
              <a:rPr lang="en-US" sz="1100" kern="0" dirty="0">
                <a:solidFill>
                  <a:srgbClr val="000000"/>
                </a:solidFill>
                <a:latin typeface="Trebuchet MS" pitchFamily="34" charset="0"/>
              </a:rPr>
              <a:t>Believes things will be better </a:t>
            </a:r>
            <a:r>
              <a:rPr lang="en-US" sz="1100" kern="0" dirty="0" smtClean="0">
                <a:solidFill>
                  <a:srgbClr val="000000"/>
                </a:solidFill>
                <a:latin typeface="Trebuchet MS" pitchFamily="34" charset="0"/>
              </a:rPr>
              <a:t>soon and they are helping the trafficker</a:t>
            </a:r>
            <a:endParaRPr lang="en-US" sz="1100" kern="0" dirty="0">
              <a:solidFill>
                <a:srgbClr val="000000"/>
              </a:solidFill>
              <a:latin typeface="Trebuchet MS" pitchFamily="34" charset="0"/>
            </a:endParaRPr>
          </a:p>
          <a:p>
            <a:pPr defTabSz="920435">
              <a:spcBef>
                <a:spcPct val="20000"/>
              </a:spcBef>
              <a:buClr>
                <a:prstClr val="black">
                  <a:lumMod val="75000"/>
                  <a:lumOff val="25000"/>
                </a:prstClr>
              </a:buClr>
              <a:defRPr/>
            </a:pPr>
            <a:r>
              <a:rPr lang="en-US" sz="1100" u="sng" kern="0" dirty="0">
                <a:solidFill>
                  <a:srgbClr val="000000"/>
                </a:solidFill>
                <a:latin typeface="Trebuchet MS" pitchFamily="34" charset="0"/>
              </a:rPr>
              <a:t>Escape or Rescue: </a:t>
            </a:r>
            <a:endParaRPr lang="en-US" sz="1100" u="sng" kern="0" dirty="0" smtClean="0">
              <a:solidFill>
                <a:srgbClr val="000000"/>
              </a:solidFill>
              <a:latin typeface="Trebuchet MS" pitchFamily="34" charset="0"/>
            </a:endParaRPr>
          </a:p>
          <a:p>
            <a:pPr marL="345163" indent="-345163" defTabSz="920435">
              <a:spcBef>
                <a:spcPct val="20000"/>
              </a:spcBef>
              <a:buFont typeface="Wingdings" pitchFamily="2" charset="2"/>
              <a:buChar char="Ø"/>
              <a:defRPr/>
            </a:pPr>
            <a:r>
              <a:rPr lang="en-US" sz="1100" kern="0" dirty="0" smtClean="0">
                <a:solidFill>
                  <a:srgbClr val="000000"/>
                </a:solidFill>
                <a:latin typeface="Trebuchet MS" pitchFamily="34" charset="0"/>
              </a:rPr>
              <a:t>Death of a trafficker / Trafficker went to jail</a:t>
            </a:r>
          </a:p>
          <a:p>
            <a:pPr marL="345163" indent="-345163" defTabSz="920435">
              <a:spcBef>
                <a:spcPct val="20000"/>
              </a:spcBef>
              <a:buFont typeface="Wingdings" pitchFamily="2" charset="2"/>
              <a:buChar char="Ø"/>
              <a:defRPr/>
            </a:pPr>
            <a:r>
              <a:rPr lang="en-US" sz="1100" kern="0" dirty="0" smtClean="0">
                <a:solidFill>
                  <a:srgbClr val="000000"/>
                </a:solidFill>
                <a:latin typeface="Trebuchet MS" pitchFamily="34" charset="0"/>
              </a:rPr>
              <a:t>Pay </a:t>
            </a:r>
            <a:r>
              <a:rPr lang="en-US" sz="1100" kern="0" dirty="0">
                <a:solidFill>
                  <a:srgbClr val="000000"/>
                </a:solidFill>
                <a:latin typeface="Trebuchet MS" pitchFamily="34" charset="0"/>
              </a:rPr>
              <a:t>an exit fee to </a:t>
            </a:r>
            <a:r>
              <a:rPr lang="en-US" sz="1100" kern="0" dirty="0" smtClean="0">
                <a:solidFill>
                  <a:srgbClr val="000000"/>
                </a:solidFill>
                <a:latin typeface="Trebuchet MS" pitchFamily="34" charset="0"/>
              </a:rPr>
              <a:t>trafficker - $10,000</a:t>
            </a:r>
            <a:r>
              <a:rPr lang="en-US" sz="1100" kern="0" baseline="0" dirty="0" smtClean="0">
                <a:solidFill>
                  <a:srgbClr val="000000"/>
                </a:solidFill>
                <a:latin typeface="Trebuchet MS" pitchFamily="34" charset="0"/>
              </a:rPr>
              <a:t> - $150,000.</a:t>
            </a:r>
            <a:endParaRPr lang="en-US" sz="1100" kern="0" dirty="0">
              <a:solidFill>
                <a:srgbClr val="000000"/>
              </a:solidFill>
              <a:latin typeface="Trebuchet MS" pitchFamily="34" charset="0"/>
            </a:endParaRPr>
          </a:p>
          <a:p>
            <a:pPr marL="345163" indent="-345163" defTabSz="920435">
              <a:spcBef>
                <a:spcPct val="20000"/>
              </a:spcBef>
              <a:buFont typeface="Wingdings" pitchFamily="2" charset="2"/>
              <a:buChar char="Ø"/>
              <a:defRPr/>
            </a:pPr>
            <a:r>
              <a:rPr lang="en-US" sz="1100" kern="0" dirty="0">
                <a:solidFill>
                  <a:srgbClr val="000000"/>
                </a:solidFill>
                <a:latin typeface="Trebuchet MS" pitchFamily="34" charset="0"/>
              </a:rPr>
              <a:t>Law enforcement prostitution raids/busts</a:t>
            </a:r>
          </a:p>
          <a:p>
            <a:pPr marL="345163" indent="-345163" defTabSz="920435">
              <a:spcBef>
                <a:spcPct val="20000"/>
              </a:spcBef>
              <a:buFont typeface="Wingdings" pitchFamily="2" charset="2"/>
              <a:buChar char="Ø"/>
              <a:defRPr/>
            </a:pPr>
            <a:r>
              <a:rPr lang="en-US" sz="1100" kern="0" dirty="0">
                <a:solidFill>
                  <a:srgbClr val="000000"/>
                </a:solidFill>
                <a:latin typeface="Trebuchet MS" pitchFamily="34" charset="0"/>
              </a:rPr>
              <a:t>Community outreach programs</a:t>
            </a:r>
          </a:p>
          <a:p>
            <a:pPr marL="345163" indent="-345163" defTabSz="920435">
              <a:spcBef>
                <a:spcPct val="20000"/>
              </a:spcBef>
              <a:buFont typeface="Wingdings" pitchFamily="2" charset="2"/>
              <a:buChar char="Ø"/>
              <a:defRPr/>
            </a:pPr>
            <a:r>
              <a:rPr lang="en-US" sz="1100" kern="0" dirty="0">
                <a:solidFill>
                  <a:srgbClr val="000000"/>
                </a:solidFill>
                <a:latin typeface="Trebuchet MS" pitchFamily="34" charset="0"/>
              </a:rPr>
              <a:t>Someone called the police</a:t>
            </a:r>
            <a:r>
              <a:rPr lang="en-CA" sz="1100" dirty="0">
                <a:latin typeface="Trebuchet MS" pitchFamily="34" charset="0"/>
              </a:rPr>
              <a:t> – the case in Manitoba where 30-children between 11-15 years of age were saved by a </a:t>
            </a:r>
            <a:r>
              <a:rPr lang="en-CA" sz="1100" dirty="0" smtClean="0">
                <a:latin typeface="Trebuchet MS" pitchFamily="34" charset="0"/>
              </a:rPr>
              <a:t>principal</a:t>
            </a:r>
            <a:r>
              <a:rPr lang="en-CA" sz="1100" baseline="0" dirty="0" smtClean="0">
                <a:latin typeface="Trebuchet MS" pitchFamily="34" charset="0"/>
              </a:rPr>
              <a:t> of a middle school.</a:t>
            </a:r>
            <a:endParaRPr lang="en-US" sz="1100" kern="0" dirty="0">
              <a:solidFill>
                <a:srgbClr val="000000"/>
              </a:solidFill>
              <a:latin typeface="Trebuchet MS" pitchFamily="34" charset="0"/>
            </a:endParaRPr>
          </a:p>
        </p:txBody>
      </p:sp>
      <p:sp>
        <p:nvSpPr>
          <p:cNvPr id="4" name="Slide Number Placeholder 3"/>
          <p:cNvSpPr>
            <a:spLocks noGrp="1"/>
          </p:cNvSpPr>
          <p:nvPr>
            <p:ph type="sldNum" sz="quarter" idx="10"/>
          </p:nvPr>
        </p:nvSpPr>
        <p:spPr/>
        <p:txBody>
          <a:bodyPr/>
          <a:lstStyle/>
          <a:p>
            <a:pPr>
              <a:defRPr/>
            </a:pPr>
            <a:fld id="{958FC8AE-158C-4D60-82A3-8044D21A0607}" type="slidenum">
              <a:rPr lang="en-US" smtClean="0"/>
              <a:pPr>
                <a:defRPr/>
              </a:pPr>
              <a:t>4</a:t>
            </a:fld>
            <a:endParaRPr lang="en-US" dirty="0"/>
          </a:p>
        </p:txBody>
      </p:sp>
    </p:spTree>
    <p:extLst>
      <p:ext uri="{BB962C8B-B14F-4D97-AF65-F5344CB8AC3E}">
        <p14:creationId xmlns:p14="http://schemas.microsoft.com/office/powerpoint/2010/main" val="736895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dirty="0" smtClean="0">
                <a:latin typeface="Trebuchet MS" pitchFamily="34" charset="0"/>
              </a:rPr>
              <a:t>Canada’s public foundation for women and girls. We empower women and girls in Canada to move out of violence, out of poverty and into confidence. </a:t>
            </a:r>
          </a:p>
          <a:p>
            <a:endParaRPr lang="en-CA" sz="1100" dirty="0" smtClean="0">
              <a:latin typeface="Trebuchet MS" pitchFamily="34" charset="0"/>
            </a:endParaRPr>
          </a:p>
          <a:p>
            <a:r>
              <a:rPr lang="en-CA" sz="1100" dirty="0" smtClean="0">
                <a:latin typeface="Trebuchet MS" pitchFamily="34" charset="0"/>
              </a:rPr>
              <a:t>Through</a:t>
            </a:r>
            <a:r>
              <a:rPr lang="en-CA" sz="1100" baseline="0" dirty="0" smtClean="0">
                <a:latin typeface="Trebuchet MS" pitchFamily="34" charset="0"/>
              </a:rPr>
              <a:t> our VP program, we saw an increase in grant applications coming to Canadian Women’s Foundation for sexual exploitation, trafficking and modern day slavery.  We wanted to respond so we did two things:  Reactive and proactive.</a:t>
            </a:r>
          </a:p>
          <a:p>
            <a:pPr marL="171450" indent="-171450">
              <a:buFont typeface="Arial" panose="020B0604020202020204" pitchFamily="34" charset="0"/>
              <a:buChar char="•"/>
            </a:pPr>
            <a:r>
              <a:rPr lang="en-CA" sz="1100" baseline="0" dirty="0" smtClean="0">
                <a:latin typeface="Trebuchet MS" pitchFamily="34" charset="0"/>
              </a:rPr>
              <a:t>Reactive – to start funding these programs to learn more of the issue</a:t>
            </a:r>
          </a:p>
          <a:p>
            <a:pPr marL="171450" indent="-171450">
              <a:buFont typeface="Arial" panose="020B0604020202020204" pitchFamily="34" charset="0"/>
              <a:buChar char="•"/>
            </a:pPr>
            <a:r>
              <a:rPr lang="en-CA" sz="1100" baseline="0" dirty="0" smtClean="0">
                <a:latin typeface="Trebuchet MS" pitchFamily="34" charset="0"/>
              </a:rPr>
              <a:t>Proactive – invest $2-million dollars over 3-years to develop an anti-trafficking strategy for Canadian Women’s Foundation.  </a:t>
            </a:r>
          </a:p>
          <a:p>
            <a:pPr marL="0" indent="0">
              <a:buFont typeface="Arial" panose="020B0604020202020204" pitchFamily="34" charset="0"/>
              <a:buNone/>
            </a:pPr>
            <a:endParaRPr lang="en-CA" sz="1100" baseline="0" dirty="0" smtClean="0">
              <a:latin typeface="Trebuchet MS" pitchFamily="34" charset="0"/>
            </a:endParaRPr>
          </a:p>
          <a:p>
            <a:pPr marL="0" indent="0">
              <a:buFont typeface="Arial" panose="020B0604020202020204" pitchFamily="34" charset="0"/>
              <a:buNone/>
            </a:pPr>
            <a:r>
              <a:rPr lang="en-CA" sz="1100" baseline="0" dirty="0" smtClean="0">
                <a:latin typeface="Trebuchet MS" pitchFamily="34" charset="0"/>
              </a:rPr>
              <a:t>We did this by: </a:t>
            </a:r>
            <a:endParaRPr lang="en-CA" sz="1100" dirty="0" smtClean="0">
              <a:latin typeface="Trebuchet MS" pitchFamily="34" charset="0"/>
            </a:endParaRPr>
          </a:p>
        </p:txBody>
      </p:sp>
      <p:sp>
        <p:nvSpPr>
          <p:cNvPr id="4" name="Slide Number Placeholder 3"/>
          <p:cNvSpPr>
            <a:spLocks noGrp="1"/>
          </p:cNvSpPr>
          <p:nvPr>
            <p:ph type="sldNum" sz="quarter" idx="10"/>
          </p:nvPr>
        </p:nvSpPr>
        <p:spPr>
          <a:xfrm>
            <a:off x="4008851" y="8893645"/>
            <a:ext cx="2908254" cy="386402"/>
          </a:xfrm>
        </p:spPr>
        <p:txBody>
          <a:bodyPr/>
          <a:lstStyle/>
          <a:p>
            <a:pPr>
              <a:defRPr/>
            </a:pPr>
            <a:fld id="{958FC8AE-158C-4D60-82A3-8044D21A0607}" type="slidenum">
              <a:rPr lang="en-US" smtClean="0"/>
              <a:pPr>
                <a:defRPr/>
              </a:pPr>
              <a:t>5</a:t>
            </a:fld>
            <a:endParaRPr lang="en-US" dirty="0"/>
          </a:p>
        </p:txBody>
      </p:sp>
    </p:spTree>
    <p:extLst>
      <p:ext uri="{BB962C8B-B14F-4D97-AF65-F5344CB8AC3E}">
        <p14:creationId xmlns:p14="http://schemas.microsoft.com/office/powerpoint/2010/main" val="3870717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defTabSz="920435">
              <a:spcBef>
                <a:spcPct val="20000"/>
              </a:spcBef>
              <a:buFont typeface="Arial" panose="020B0604020202020204" pitchFamily="34" charset="0"/>
              <a:buChar char="•"/>
              <a:defRPr/>
            </a:pPr>
            <a:r>
              <a:rPr lang="en-US" sz="1100" kern="0" dirty="0" smtClean="0">
                <a:solidFill>
                  <a:srgbClr val="000000"/>
                </a:solidFill>
                <a:latin typeface="Trebuchet MS" pitchFamily="34" charset="0"/>
              </a:rPr>
              <a:t>Launched a National Task Force on Sex Trafficking of Women and Girls comprised of 24-experts from across Canada that included women who survived sex trafficking, an Indigenous Elder,</a:t>
            </a:r>
            <a:r>
              <a:rPr lang="en-US" sz="1100" kern="0" baseline="0" dirty="0" smtClean="0">
                <a:solidFill>
                  <a:srgbClr val="000000"/>
                </a:solidFill>
                <a:latin typeface="Trebuchet MS" pitchFamily="34" charset="0"/>
              </a:rPr>
              <a:t> </a:t>
            </a:r>
            <a:r>
              <a:rPr lang="en-US" sz="1100" kern="0" dirty="0" smtClean="0">
                <a:solidFill>
                  <a:srgbClr val="000000"/>
                </a:solidFill>
                <a:latin typeface="Trebuchet MS" pitchFamily="34" charset="0"/>
              </a:rPr>
              <a:t>members from the private sector,</a:t>
            </a:r>
            <a:r>
              <a:rPr lang="en-US" sz="1100" kern="0" baseline="0" dirty="0" smtClean="0">
                <a:solidFill>
                  <a:srgbClr val="000000"/>
                </a:solidFill>
                <a:latin typeface="Trebuchet MS" pitchFamily="34" charset="0"/>
              </a:rPr>
              <a:t> 2-</a:t>
            </a:r>
            <a:r>
              <a:rPr lang="en-US" sz="1100" kern="0" dirty="0" smtClean="0">
                <a:solidFill>
                  <a:srgbClr val="000000"/>
                </a:solidFill>
                <a:latin typeface="Trebuchet MS" pitchFamily="34" charset="0"/>
              </a:rPr>
              <a:t>levels of Government</a:t>
            </a:r>
            <a:r>
              <a:rPr lang="en-US" sz="1100" kern="0" baseline="0" dirty="0" smtClean="0">
                <a:solidFill>
                  <a:srgbClr val="000000"/>
                </a:solidFill>
                <a:latin typeface="Trebuchet MS" pitchFamily="34" charset="0"/>
              </a:rPr>
              <a:t> – Provincial and Federal, police, RCMP, legal and policy and front lines services.</a:t>
            </a:r>
            <a:endParaRPr lang="en-US" sz="1100" kern="0" dirty="0" smtClean="0">
              <a:solidFill>
                <a:srgbClr val="000000"/>
              </a:solidFill>
              <a:latin typeface="Trebuchet MS" pitchFamily="34" charset="0"/>
            </a:endParaRPr>
          </a:p>
          <a:p>
            <a:pPr marL="628650" lvl="1" indent="-171450" defTabSz="920435">
              <a:spcBef>
                <a:spcPct val="20000"/>
              </a:spcBef>
              <a:buFont typeface="Arial" panose="020B0604020202020204" pitchFamily="34" charset="0"/>
              <a:buChar char="•"/>
              <a:defRPr/>
            </a:pPr>
            <a:r>
              <a:rPr lang="en-CA" sz="1100" kern="0" dirty="0" smtClean="0">
                <a:solidFill>
                  <a:srgbClr val="000000"/>
                </a:solidFill>
                <a:latin typeface="Trebuchet MS" pitchFamily="34" charset="0"/>
              </a:rPr>
              <a:t>We focussed our work on 5-key</a:t>
            </a:r>
            <a:r>
              <a:rPr lang="en-CA" sz="1100" kern="0" baseline="0" dirty="0" smtClean="0">
                <a:solidFill>
                  <a:srgbClr val="000000"/>
                </a:solidFill>
                <a:latin typeface="Trebuchet MS" pitchFamily="34" charset="0"/>
              </a:rPr>
              <a:t> areas to investigate the nature and extent of sex trafficking and recommend a national anti-trafficking strategy</a:t>
            </a:r>
            <a:r>
              <a:rPr lang="en-CA" sz="1100" kern="0" dirty="0" smtClean="0">
                <a:solidFill>
                  <a:srgbClr val="000000"/>
                </a:solidFill>
                <a:latin typeface="Trebuchet MS" pitchFamily="34" charset="0"/>
              </a:rPr>
              <a:t>:</a:t>
            </a:r>
            <a:endParaRPr lang="en-CA" sz="1100" kern="0" dirty="0">
              <a:solidFill>
                <a:srgbClr val="000000"/>
              </a:solidFill>
              <a:latin typeface="Trebuchet MS" pitchFamily="34" charset="0"/>
            </a:endParaRPr>
          </a:p>
          <a:p>
            <a:pPr marL="805381" lvl="1" indent="-345163" defTabSz="920435">
              <a:buFont typeface="+mj-lt"/>
              <a:buAutoNum type="arabicPeriod"/>
              <a:defRPr/>
            </a:pPr>
            <a:r>
              <a:rPr lang="en-CA" sz="1100" kern="0" dirty="0">
                <a:solidFill>
                  <a:srgbClr val="000000"/>
                </a:solidFill>
                <a:latin typeface="Trebuchet MS" pitchFamily="34" charset="0"/>
              </a:rPr>
              <a:t>Priority services for trafficked women and girls – </a:t>
            </a:r>
            <a:r>
              <a:rPr lang="en-CA" sz="1100" dirty="0">
                <a:solidFill>
                  <a:srgbClr val="000000"/>
                </a:solidFill>
                <a:latin typeface="Trebuchet MS" pitchFamily="34" charset="0"/>
              </a:rPr>
              <a:t>to look at what, if any services existed, what were the gaps, what services were needed?</a:t>
            </a:r>
          </a:p>
          <a:p>
            <a:pPr marL="805381" lvl="1" indent="-345163" defTabSz="920435">
              <a:spcBef>
                <a:spcPct val="20000"/>
              </a:spcBef>
              <a:buFont typeface="+mj-lt"/>
              <a:buAutoNum type="arabicPeriod"/>
              <a:defRPr/>
            </a:pPr>
            <a:r>
              <a:rPr lang="en-CA" sz="1100" kern="0" dirty="0">
                <a:solidFill>
                  <a:srgbClr val="000000"/>
                </a:solidFill>
                <a:latin typeface="Trebuchet MS" pitchFamily="34" charset="0"/>
              </a:rPr>
              <a:t>Prevention and training programs - </a:t>
            </a:r>
            <a:r>
              <a:rPr lang="en-CA" sz="1100" dirty="0">
                <a:latin typeface="Trebuchet MS" pitchFamily="34" charset="0"/>
              </a:rPr>
              <a:t>How could trafficking be prevented in the first place?</a:t>
            </a:r>
            <a:endParaRPr lang="en-CA" sz="1100" kern="0" dirty="0">
              <a:solidFill>
                <a:srgbClr val="000000"/>
              </a:solidFill>
              <a:latin typeface="Trebuchet MS" pitchFamily="34" charset="0"/>
            </a:endParaRPr>
          </a:p>
          <a:p>
            <a:pPr marL="805381" lvl="1" indent="-345163" defTabSz="920435">
              <a:buFont typeface="+mj-lt"/>
              <a:buAutoNum type="arabicPeriod"/>
              <a:defRPr/>
            </a:pPr>
            <a:r>
              <a:rPr lang="en-CA" sz="1100" kern="0" dirty="0">
                <a:solidFill>
                  <a:srgbClr val="000000"/>
                </a:solidFill>
                <a:latin typeface="Trebuchet MS" pitchFamily="34" charset="0"/>
              </a:rPr>
              <a:t>Public Education and awareness - </a:t>
            </a:r>
            <a:r>
              <a:rPr lang="en-CA" sz="1100" dirty="0">
                <a:solidFill>
                  <a:srgbClr val="000000"/>
                </a:solidFill>
                <a:latin typeface="Trebuchet MS" pitchFamily="34" charset="0"/>
              </a:rPr>
              <a:t>How could we tell educate the public, build the will for change? Stop the selling and buying of girls and young women?</a:t>
            </a:r>
          </a:p>
          <a:p>
            <a:pPr marL="805381" lvl="1" indent="-345163" defTabSz="920435">
              <a:buFont typeface="+mj-lt"/>
              <a:buAutoNum type="arabicPeriod"/>
              <a:defRPr/>
            </a:pPr>
            <a:r>
              <a:rPr lang="en-CA" sz="1100" kern="0" dirty="0">
                <a:solidFill>
                  <a:srgbClr val="000000"/>
                </a:solidFill>
                <a:latin typeface="Trebuchet MS" pitchFamily="34" charset="0"/>
              </a:rPr>
              <a:t>Government funding. law reform and policy change - </a:t>
            </a:r>
            <a:r>
              <a:rPr lang="en-CA" sz="1100" dirty="0">
                <a:solidFill>
                  <a:srgbClr val="000000"/>
                </a:solidFill>
                <a:latin typeface="Trebuchet MS" pitchFamily="34" charset="0"/>
              </a:rPr>
              <a:t>What changes were needed in the law?</a:t>
            </a:r>
            <a:endParaRPr lang="en-CA" sz="1100" kern="0" dirty="0">
              <a:solidFill>
                <a:srgbClr val="000000"/>
              </a:solidFill>
              <a:latin typeface="Trebuchet MS" pitchFamily="34" charset="0"/>
            </a:endParaRPr>
          </a:p>
          <a:p>
            <a:pPr marL="747853" lvl="1" indent="-287636" defTabSz="920435">
              <a:spcBef>
                <a:spcPct val="20000"/>
              </a:spcBef>
              <a:buFont typeface="+mj-lt"/>
              <a:buAutoNum type="arabicPeriod"/>
              <a:defRPr/>
            </a:pPr>
            <a:r>
              <a:rPr lang="en-CA" sz="1100" kern="0" dirty="0">
                <a:solidFill>
                  <a:srgbClr val="000000"/>
                </a:solidFill>
                <a:latin typeface="Trebuchet MS" pitchFamily="34" charset="0"/>
              </a:rPr>
              <a:t>Philanthropic strategies – what is the role of philanthropy including the Canadian Women’s Foundation</a:t>
            </a:r>
          </a:p>
          <a:p>
            <a:pPr marL="628650" lvl="1" indent="-171450" defTabSz="920435">
              <a:spcBef>
                <a:spcPct val="20000"/>
              </a:spcBef>
              <a:buFont typeface="Arial" panose="020B0604020202020204" pitchFamily="34" charset="0"/>
              <a:buChar char="•"/>
              <a:defRPr/>
            </a:pPr>
            <a:r>
              <a:rPr lang="en-CA" sz="1100" kern="0" dirty="0" smtClean="0">
                <a:solidFill>
                  <a:srgbClr val="000000"/>
                </a:solidFill>
                <a:latin typeface="Trebuchet MS" pitchFamily="34" charset="0"/>
              </a:rPr>
              <a:t>The Task Force</a:t>
            </a:r>
            <a:r>
              <a:rPr lang="en-CA" sz="1100" kern="0" baseline="0" dirty="0" smtClean="0">
                <a:solidFill>
                  <a:srgbClr val="000000"/>
                </a:solidFill>
                <a:latin typeface="Trebuchet MS" pitchFamily="34" charset="0"/>
              </a:rPr>
              <a:t> brought in </a:t>
            </a:r>
            <a:r>
              <a:rPr lang="en-US" sz="1100" kern="0" baseline="0" dirty="0" smtClean="0">
                <a:solidFill>
                  <a:srgbClr val="000000"/>
                </a:solidFill>
                <a:latin typeface="Trebuchet MS" pitchFamily="34" charset="0"/>
              </a:rPr>
              <a:t>20-additional Canadian and international experts to present to the Task Force.</a:t>
            </a:r>
            <a:endParaRPr lang="en-CA" sz="1100" kern="0" dirty="0" smtClean="0">
              <a:solidFill>
                <a:srgbClr val="000000"/>
              </a:solidFill>
              <a:latin typeface="Trebuchet MS" pitchFamily="34" charset="0"/>
            </a:endParaRPr>
          </a:p>
          <a:p>
            <a:pPr marL="171450" indent="-171450" defTabSz="920435">
              <a:spcBef>
                <a:spcPct val="20000"/>
              </a:spcBef>
              <a:buFont typeface="Arial" panose="020B0604020202020204" pitchFamily="34" charset="0"/>
              <a:buChar char="•"/>
              <a:defRPr/>
            </a:pPr>
            <a:r>
              <a:rPr lang="en-CA" sz="1100" kern="0" dirty="0" smtClean="0">
                <a:solidFill>
                  <a:srgbClr val="000000"/>
                </a:solidFill>
                <a:latin typeface="Trebuchet MS" pitchFamily="34" charset="0"/>
              </a:rPr>
              <a:t>Site Visits:  8-cities across Canada </a:t>
            </a:r>
            <a:r>
              <a:rPr lang="en-US" sz="1100" kern="0" dirty="0" smtClean="0">
                <a:solidFill>
                  <a:srgbClr val="000000"/>
                </a:solidFill>
                <a:latin typeface="Trebuchet MS" pitchFamily="34" charset="0"/>
              </a:rPr>
              <a:t>to learn the unique challenges on the ground.</a:t>
            </a:r>
          </a:p>
          <a:p>
            <a:pPr marL="171450" indent="-171450" defTabSz="920435">
              <a:spcBef>
                <a:spcPct val="20000"/>
              </a:spcBef>
              <a:buFont typeface="Arial" panose="020B0604020202020204" pitchFamily="34" charset="0"/>
              <a:buChar char="•"/>
              <a:defRPr/>
            </a:pPr>
            <a:r>
              <a:rPr lang="en-US" sz="1100" kern="0" dirty="0" smtClean="0">
                <a:solidFill>
                  <a:srgbClr val="000000"/>
                </a:solidFill>
                <a:latin typeface="Trebuchet MS" pitchFamily="34" charset="0"/>
              </a:rPr>
              <a:t>Overall:</a:t>
            </a:r>
            <a:r>
              <a:rPr lang="en-US" sz="1100" kern="0" baseline="0" dirty="0" smtClean="0">
                <a:solidFill>
                  <a:srgbClr val="000000"/>
                </a:solidFill>
                <a:latin typeface="Trebuchet MS" pitchFamily="34" charset="0"/>
              </a:rPr>
              <a:t>  </a:t>
            </a:r>
            <a:r>
              <a:rPr lang="en-US" sz="1100" kern="0" dirty="0" smtClean="0">
                <a:solidFill>
                  <a:srgbClr val="000000"/>
                </a:solidFill>
                <a:latin typeface="Trebuchet MS" pitchFamily="34" charset="0"/>
              </a:rPr>
              <a:t>Consultations: over 260 organizations and 160 Survivors of sex trafficking</a:t>
            </a:r>
          </a:p>
          <a:p>
            <a:pPr marL="171450" indent="-171450" defTabSz="920435">
              <a:spcBef>
                <a:spcPct val="20000"/>
              </a:spcBef>
              <a:buFont typeface="Arial" panose="020B0604020202020204" pitchFamily="34" charset="0"/>
              <a:buChar char="•"/>
              <a:defRPr/>
            </a:pPr>
            <a:r>
              <a:rPr lang="en-US" sz="1100" kern="0" dirty="0" smtClean="0">
                <a:solidFill>
                  <a:srgbClr val="000000"/>
                </a:solidFill>
                <a:latin typeface="Trebuchet MS" pitchFamily="34" charset="0"/>
              </a:rPr>
              <a:t>From there: we held</a:t>
            </a:r>
            <a:r>
              <a:rPr lang="en-US" sz="1100" kern="0" baseline="0" dirty="0" smtClean="0">
                <a:solidFill>
                  <a:srgbClr val="000000"/>
                </a:solidFill>
                <a:latin typeface="Trebuchet MS" pitchFamily="34" charset="0"/>
              </a:rPr>
              <a:t> two National Roundtables:</a:t>
            </a:r>
          </a:p>
          <a:p>
            <a:pPr marL="628650" lvl="1" indent="-171450" defTabSz="920435">
              <a:spcBef>
                <a:spcPct val="20000"/>
              </a:spcBef>
              <a:buFont typeface="Arial" panose="020B0604020202020204" pitchFamily="34" charset="0"/>
              <a:buChar char="•"/>
              <a:defRPr/>
            </a:pPr>
            <a:r>
              <a:rPr lang="en-US" sz="1100" kern="0" baseline="0" dirty="0" smtClean="0">
                <a:solidFill>
                  <a:srgbClr val="000000"/>
                </a:solidFill>
                <a:latin typeface="Trebuchet MS" pitchFamily="34" charset="0"/>
              </a:rPr>
              <a:t>46 Service Providers – understand the service challenges, gaps and opportunities</a:t>
            </a:r>
          </a:p>
          <a:p>
            <a:pPr marL="628650" lvl="1" indent="-171450" defTabSz="920435">
              <a:spcBef>
                <a:spcPct val="20000"/>
              </a:spcBef>
              <a:buFont typeface="Arial" panose="020B0604020202020204" pitchFamily="34" charset="0"/>
              <a:buChar char="•"/>
              <a:defRPr/>
            </a:pPr>
            <a:r>
              <a:rPr lang="en-US" sz="1100" kern="0" baseline="0" dirty="0" smtClean="0">
                <a:solidFill>
                  <a:srgbClr val="000000"/>
                </a:solidFill>
                <a:latin typeface="Trebuchet MS" pitchFamily="34" charset="0"/>
              </a:rPr>
              <a:t>20 Survivors of Sex Trafficking – for their lived experience and expertise on how to end sex trafficking in Canada.  One Survivor shared: </a:t>
            </a:r>
            <a:r>
              <a:rPr lang="en-US" sz="1100" dirty="0" smtClean="0">
                <a:effectLst/>
                <a:latin typeface="Trebuchet MS" panose="020B0603020202020204" pitchFamily="34" charset="0"/>
                <a:ea typeface="Calibri" panose="020F0502020204030204" pitchFamily="34" charset="0"/>
                <a:cs typeface="Calibri" panose="020F0502020204030204" pitchFamily="34" charset="0"/>
              </a:rPr>
              <a:t>“</a:t>
            </a:r>
            <a:r>
              <a:rPr lang="en-US" sz="1100" i="1" dirty="0" smtClean="0">
                <a:effectLst/>
                <a:latin typeface="Trebuchet MS" panose="020B0603020202020204" pitchFamily="34" charset="0"/>
                <a:ea typeface="Calibri" panose="020F0502020204030204" pitchFamily="34" charset="0"/>
                <a:cs typeface="Calibri" panose="020F0502020204030204" pitchFamily="34" charset="0"/>
              </a:rPr>
              <a:t>I want to share. I want to make a difference. I don’t want to die without having made a difference.”</a:t>
            </a:r>
            <a:endParaRPr lang="en-US" sz="1100" dirty="0" smtClean="0">
              <a:effectLst/>
              <a:latin typeface="Trebuchet MS" panose="020B0603020202020204" pitchFamily="34" charset="0"/>
              <a:ea typeface="Calibri" panose="020F0502020204030204" pitchFamily="34" charset="0"/>
              <a:cs typeface="Times New Roman" panose="02020603050405020304" pitchFamily="18" charset="0"/>
            </a:endParaRPr>
          </a:p>
          <a:p>
            <a:pPr marL="171450" lvl="0" indent="-171450" defTabSz="920435">
              <a:spcBef>
                <a:spcPct val="20000"/>
              </a:spcBef>
              <a:buFont typeface="Arial" panose="020B0604020202020204" pitchFamily="34" charset="0"/>
              <a:buChar char="•"/>
              <a:defRPr/>
            </a:pPr>
            <a:r>
              <a:rPr lang="en-US" sz="1100" kern="0" baseline="0" dirty="0" smtClean="0">
                <a:solidFill>
                  <a:srgbClr val="000000"/>
                </a:solidFill>
                <a:latin typeface="Trebuchet MS" pitchFamily="34" charset="0"/>
              </a:rPr>
              <a:t>Conducted a national on-line survey where over 500 (534) organizations responded.</a:t>
            </a:r>
          </a:p>
          <a:p>
            <a:pPr marL="171450" lvl="0" indent="-171450" defTabSz="920435">
              <a:spcBef>
                <a:spcPct val="20000"/>
              </a:spcBef>
              <a:buFont typeface="Arial" panose="020B0604020202020204" pitchFamily="34" charset="0"/>
              <a:buChar char="•"/>
              <a:defRPr/>
            </a:pPr>
            <a:r>
              <a:rPr lang="en-US" sz="1100" kern="0" baseline="0" dirty="0" smtClean="0">
                <a:solidFill>
                  <a:srgbClr val="000000"/>
                </a:solidFill>
                <a:latin typeface="Trebuchet MS" pitchFamily="34" charset="0"/>
              </a:rPr>
              <a:t>Conducted a national Angus Reid public opinion poll </a:t>
            </a:r>
          </a:p>
          <a:p>
            <a:pPr marL="171450" lvl="0" indent="-171450" defTabSz="920435">
              <a:spcBef>
                <a:spcPct val="20000"/>
              </a:spcBef>
              <a:buFont typeface="Arial" panose="020B0604020202020204" pitchFamily="34" charset="0"/>
              <a:buChar char="•"/>
              <a:defRPr/>
            </a:pPr>
            <a:r>
              <a:rPr lang="en-US" sz="1100" kern="0" baseline="0" dirty="0" smtClean="0">
                <a:solidFill>
                  <a:srgbClr val="000000"/>
                </a:solidFill>
                <a:latin typeface="Trebuchet MS" pitchFamily="34" charset="0"/>
              </a:rPr>
              <a:t>Commissioned four research projects:</a:t>
            </a:r>
          </a:p>
          <a:p>
            <a:pPr marL="628650" lvl="1" indent="-171450" defTabSz="920435">
              <a:spcBef>
                <a:spcPct val="20000"/>
              </a:spcBef>
              <a:buFont typeface="Arial" panose="020B0604020202020204" pitchFamily="34" charset="0"/>
              <a:buChar char="•"/>
              <a:defRPr/>
            </a:pPr>
            <a:r>
              <a:rPr lang="en-US" sz="1100" kern="0" baseline="0" dirty="0" smtClean="0">
                <a:solidFill>
                  <a:srgbClr val="000000"/>
                </a:solidFill>
                <a:latin typeface="Trebuchet MS" pitchFamily="34" charset="0"/>
              </a:rPr>
              <a:t>An assessment of sex trafficking in Canada</a:t>
            </a:r>
          </a:p>
          <a:p>
            <a:pPr marL="628650" lvl="1" indent="-171450" defTabSz="920435">
              <a:spcBef>
                <a:spcPct val="20000"/>
              </a:spcBef>
              <a:buFont typeface="Arial" panose="020B0604020202020204" pitchFamily="34" charset="0"/>
              <a:buChar char="•"/>
              <a:defRPr/>
            </a:pPr>
            <a:r>
              <a:rPr lang="en-US" sz="1100" kern="0" baseline="0" dirty="0" smtClean="0">
                <a:solidFill>
                  <a:srgbClr val="000000"/>
                </a:solidFill>
                <a:latin typeface="Trebuchet MS" pitchFamily="34" charset="0"/>
              </a:rPr>
              <a:t>Aboriginal women and girls</a:t>
            </a:r>
          </a:p>
          <a:p>
            <a:pPr marL="628650" lvl="1" indent="-171450" defTabSz="920435">
              <a:spcBef>
                <a:spcPct val="20000"/>
              </a:spcBef>
              <a:buFont typeface="Arial" panose="020B0604020202020204" pitchFamily="34" charset="0"/>
              <a:buChar char="•"/>
              <a:defRPr/>
            </a:pPr>
            <a:r>
              <a:rPr lang="en-US" sz="1100" kern="0" baseline="0" dirty="0" smtClean="0">
                <a:solidFill>
                  <a:srgbClr val="000000"/>
                </a:solidFill>
                <a:latin typeface="Trebuchet MS" pitchFamily="34" charset="0"/>
              </a:rPr>
              <a:t>Laws to combat sex trafficking</a:t>
            </a:r>
          </a:p>
          <a:p>
            <a:pPr marL="628650" lvl="1" indent="-171450" defTabSz="920435">
              <a:spcBef>
                <a:spcPct val="20000"/>
              </a:spcBef>
              <a:buFont typeface="Arial" panose="020B0604020202020204" pitchFamily="34" charset="0"/>
              <a:buChar char="•"/>
              <a:defRPr/>
            </a:pPr>
            <a:r>
              <a:rPr lang="en-US" sz="1100" kern="0" baseline="0" dirty="0" smtClean="0">
                <a:solidFill>
                  <a:srgbClr val="000000"/>
                </a:solidFill>
                <a:latin typeface="Trebuchet MS" pitchFamily="34" charset="0"/>
              </a:rPr>
              <a:t>Massage </a:t>
            </a:r>
            <a:r>
              <a:rPr lang="en-US" sz="1100" kern="0" baseline="0" dirty="0" err="1" smtClean="0">
                <a:solidFill>
                  <a:srgbClr val="000000"/>
                </a:solidFill>
                <a:latin typeface="Trebuchet MS" pitchFamily="34" charset="0"/>
              </a:rPr>
              <a:t>parlours</a:t>
            </a:r>
            <a:r>
              <a:rPr lang="en-US" sz="1100" kern="0" baseline="0" dirty="0" smtClean="0">
                <a:solidFill>
                  <a:srgbClr val="000000"/>
                </a:solidFill>
                <a:latin typeface="Trebuchet MS" pitchFamily="34" charset="0"/>
              </a:rPr>
              <a:t> – just being completed.</a:t>
            </a:r>
          </a:p>
          <a:p>
            <a:pPr marL="171450" lvl="0" indent="-171450" defTabSz="920435">
              <a:spcBef>
                <a:spcPct val="20000"/>
              </a:spcBef>
              <a:buFont typeface="Arial" panose="020B0604020202020204" pitchFamily="34" charset="0"/>
              <a:buChar char="•"/>
              <a:defRPr/>
            </a:pPr>
            <a:r>
              <a:rPr lang="en-US" sz="1100" kern="0" baseline="0" dirty="0" smtClean="0">
                <a:solidFill>
                  <a:srgbClr val="000000"/>
                </a:solidFill>
                <a:latin typeface="Trebuchet MS" pitchFamily="34" charset="0"/>
              </a:rPr>
              <a:t>Grant making: over $800,000 to community programs along the continuum- prevention, first responders services, local/national networking and rebuilding lives.</a:t>
            </a:r>
          </a:p>
          <a:p>
            <a:pPr marL="171450" lvl="0" indent="-171450" defTabSz="920435">
              <a:spcBef>
                <a:spcPct val="20000"/>
              </a:spcBef>
              <a:buFont typeface="Arial" panose="020B0604020202020204" pitchFamily="34" charset="0"/>
              <a:buChar char="•"/>
              <a:defRPr/>
            </a:pPr>
            <a:r>
              <a:rPr lang="en-US" sz="1100" kern="0" baseline="0" dirty="0" smtClean="0">
                <a:solidFill>
                  <a:srgbClr val="000000"/>
                </a:solidFill>
                <a:latin typeface="Trebuchet MS" pitchFamily="34" charset="0"/>
              </a:rPr>
              <a:t>We are introducing CWF’s 5-year strategy at our two Professional Breakfasts in October 14 and 22 in Calgary and Toronto.  Today, we will be sharing an advanced screening of the video of </a:t>
            </a:r>
            <a:r>
              <a:rPr lang="en-US" sz="1100" kern="0" baseline="0" dirty="0" err="1" smtClean="0">
                <a:solidFill>
                  <a:srgbClr val="000000"/>
                </a:solidFill>
                <a:latin typeface="Trebuchet MS" pitchFamily="34" charset="0"/>
              </a:rPr>
              <a:t>Marouissa’s</a:t>
            </a:r>
            <a:r>
              <a:rPr lang="en-US" sz="1100" kern="0" baseline="0" dirty="0" smtClean="0">
                <a:solidFill>
                  <a:srgbClr val="000000"/>
                </a:solidFill>
                <a:latin typeface="Trebuchet MS" pitchFamily="34" charset="0"/>
              </a:rPr>
              <a:t> Story with you today.</a:t>
            </a:r>
            <a:endParaRPr lang="en-CA" sz="1100" kern="0" dirty="0">
              <a:solidFill>
                <a:srgbClr val="000000"/>
              </a:solidFill>
              <a:latin typeface="Trebuchet MS" pitchFamily="34" charset="0"/>
            </a:endParaRPr>
          </a:p>
        </p:txBody>
      </p:sp>
      <p:sp>
        <p:nvSpPr>
          <p:cNvPr id="4" name="Slide Number Placeholder 3"/>
          <p:cNvSpPr>
            <a:spLocks noGrp="1"/>
          </p:cNvSpPr>
          <p:nvPr>
            <p:ph type="sldNum" sz="quarter" idx="10"/>
          </p:nvPr>
        </p:nvSpPr>
        <p:spPr>
          <a:xfrm>
            <a:off x="4008851" y="8893644"/>
            <a:ext cx="2908254" cy="233119"/>
          </a:xfrm>
        </p:spPr>
        <p:txBody>
          <a:bodyPr/>
          <a:lstStyle/>
          <a:p>
            <a:pPr>
              <a:defRPr/>
            </a:pPr>
            <a:fld id="{958FC8AE-158C-4D60-82A3-8044D21A0607}" type="slidenum">
              <a:rPr lang="en-US" smtClean="0"/>
              <a:pPr>
                <a:defRPr/>
              </a:pPr>
              <a:t>6</a:t>
            </a:fld>
            <a:endParaRPr lang="en-US" dirty="0"/>
          </a:p>
        </p:txBody>
      </p:sp>
    </p:spTree>
    <p:extLst>
      <p:ext uri="{BB962C8B-B14F-4D97-AF65-F5344CB8AC3E}">
        <p14:creationId xmlns:p14="http://schemas.microsoft.com/office/powerpoint/2010/main" val="2512076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100" dirty="0" smtClean="0">
                <a:latin typeface="Trebuchet MS" panose="020B0603020202020204" pitchFamily="34" charset="0"/>
              </a:rPr>
              <a:t>The biggest risk factor to sex trafficking is being a girl</a:t>
            </a:r>
          </a:p>
          <a:p>
            <a:pPr marL="171450" lvl="0" indent="-171450">
              <a:buFont typeface="Arial" panose="020B0604020202020204" pitchFamily="34" charset="0"/>
              <a:buChar char="•"/>
            </a:pPr>
            <a:r>
              <a:rPr lang="en-US" sz="1100" dirty="0" smtClean="0">
                <a:latin typeface="Trebuchet MS" panose="020B0603020202020204" pitchFamily="34" charset="0"/>
              </a:rPr>
              <a:t>The most common recruitment age is 13</a:t>
            </a:r>
          </a:p>
          <a:p>
            <a:pPr marL="171450" lvl="0" indent="-171450">
              <a:buFont typeface="Arial" panose="020B0604020202020204" pitchFamily="34" charset="0"/>
              <a:buChar char="•"/>
            </a:pPr>
            <a:r>
              <a:rPr lang="en-US" sz="1100" dirty="0" smtClean="0">
                <a:latin typeface="Trebuchet MS" panose="020B0603020202020204" pitchFamily="34" charset="0"/>
              </a:rPr>
              <a:t>Traffickers financially gain $280,800 from trafficking one woman or girl per year in Canada</a:t>
            </a:r>
          </a:p>
          <a:p>
            <a:pPr marL="171450" lvl="0" indent="-171450">
              <a:buFont typeface="Arial" panose="020B0604020202020204" pitchFamily="34" charset="0"/>
              <a:buChar char="•"/>
            </a:pPr>
            <a:r>
              <a:rPr lang="en-US" sz="1100" dirty="0" smtClean="0">
                <a:latin typeface="Trebuchet MS" panose="020B0603020202020204" pitchFamily="34" charset="0"/>
              </a:rPr>
              <a:t>Girls and women who are bought and sold from inside Canada are most often marginalized young girls and women (Aboriginal, racialized, immigrant and abuse survivors)</a:t>
            </a:r>
          </a:p>
          <a:p>
            <a:pPr marL="171450" lvl="0" indent="-171450">
              <a:buFont typeface="Arial" panose="020B0604020202020204" pitchFamily="34" charset="0"/>
              <a:buChar char="•"/>
            </a:pPr>
            <a:r>
              <a:rPr lang="en-US" sz="1100" dirty="0" smtClean="0">
                <a:latin typeface="Trebuchet MS" panose="020B0603020202020204" pitchFamily="34" charset="0"/>
              </a:rPr>
              <a:t>Root causes: Gender inequality and violence against women, poverty, emergence of organized crime/gang involvement and networks and Racism / Sexism / Classism</a:t>
            </a:r>
          </a:p>
          <a:p>
            <a:pPr marL="171450" lvl="0" indent="-171450">
              <a:buFont typeface="Arial" panose="020B0604020202020204" pitchFamily="34" charset="0"/>
              <a:buChar char="•"/>
            </a:pPr>
            <a:r>
              <a:rPr lang="en-US" sz="1100" dirty="0" smtClean="0">
                <a:latin typeface="Trebuchet MS" panose="020B0603020202020204" pitchFamily="34" charset="0"/>
              </a:rPr>
              <a:t>Survivors told us that the systems they interacted the most while being trafficked as a child were:  1. School  2. Child Welfare</a:t>
            </a:r>
            <a:r>
              <a:rPr lang="en-US" sz="1100" baseline="0" dirty="0" smtClean="0">
                <a:latin typeface="Trebuchet MS" panose="020B0603020202020204" pitchFamily="34" charset="0"/>
              </a:rPr>
              <a:t> </a:t>
            </a:r>
            <a:r>
              <a:rPr lang="en-US" sz="1100" dirty="0" smtClean="0">
                <a:latin typeface="Trebuchet MS" panose="020B0603020202020204" pitchFamily="34" charset="0"/>
              </a:rPr>
              <a:t>3. Community Org</a:t>
            </a:r>
          </a:p>
          <a:p>
            <a:pPr marL="171450" lvl="0" indent="-171450">
              <a:buFont typeface="Arial" panose="020B0604020202020204" pitchFamily="34" charset="0"/>
              <a:buChar char="•"/>
            </a:pPr>
            <a:r>
              <a:rPr lang="en-US" sz="1100" dirty="0" smtClean="0">
                <a:latin typeface="Trebuchet MS" panose="020B0603020202020204" pitchFamily="34" charset="0"/>
              </a:rPr>
              <a:t>Survivor-led initiatives are essential – including services, public awareness and advocacy </a:t>
            </a:r>
          </a:p>
          <a:p>
            <a:pPr marL="171450" indent="-171450">
              <a:buFont typeface="Arial" panose="020B0604020202020204" pitchFamily="34" charset="0"/>
              <a:buChar char="•"/>
            </a:pPr>
            <a:endParaRPr lang="en-US" sz="1100" dirty="0"/>
          </a:p>
        </p:txBody>
      </p:sp>
      <p:sp>
        <p:nvSpPr>
          <p:cNvPr id="4" name="Slide Number Placeholder 3"/>
          <p:cNvSpPr>
            <a:spLocks noGrp="1"/>
          </p:cNvSpPr>
          <p:nvPr>
            <p:ph type="sldNum" sz="quarter" idx="10"/>
          </p:nvPr>
        </p:nvSpPr>
        <p:spPr/>
        <p:txBody>
          <a:bodyPr/>
          <a:lstStyle/>
          <a:p>
            <a:pPr>
              <a:defRPr/>
            </a:pPr>
            <a:fld id="{958FC8AE-158C-4D60-82A3-8044D21A0607}" type="slidenum">
              <a:rPr lang="en-US" smtClean="0"/>
              <a:pPr>
                <a:defRPr/>
              </a:pPr>
              <a:t>7</a:t>
            </a:fld>
            <a:endParaRPr lang="en-US" dirty="0"/>
          </a:p>
        </p:txBody>
      </p:sp>
    </p:spTree>
    <p:extLst>
      <p:ext uri="{BB962C8B-B14F-4D97-AF65-F5344CB8AC3E}">
        <p14:creationId xmlns:p14="http://schemas.microsoft.com/office/powerpoint/2010/main" val="500786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100" dirty="0" smtClean="0">
                <a:latin typeface="Trebuchet MS" panose="020B0603020202020204" pitchFamily="34" charset="0"/>
              </a:rPr>
              <a:t>The biggest risk factor to sex trafficking is being a girl</a:t>
            </a:r>
          </a:p>
          <a:p>
            <a:pPr marL="171450" lvl="0" indent="-171450">
              <a:buFont typeface="Arial" panose="020B0604020202020204" pitchFamily="34" charset="0"/>
              <a:buChar char="•"/>
            </a:pPr>
            <a:r>
              <a:rPr lang="en-US" sz="1100" dirty="0" smtClean="0">
                <a:latin typeface="Trebuchet MS" panose="020B0603020202020204" pitchFamily="34" charset="0"/>
              </a:rPr>
              <a:t>The most common recruitment age is 13</a:t>
            </a:r>
          </a:p>
          <a:p>
            <a:pPr marL="171450" lvl="0" indent="-171450">
              <a:buFont typeface="Arial" panose="020B0604020202020204" pitchFamily="34" charset="0"/>
              <a:buChar char="•"/>
            </a:pPr>
            <a:r>
              <a:rPr lang="en-US" sz="1100" dirty="0" smtClean="0">
                <a:latin typeface="Trebuchet MS" panose="020B0603020202020204" pitchFamily="34" charset="0"/>
              </a:rPr>
              <a:t>Traffickers financially gain $280,800 from trafficking one woman or girl per year in Canada</a:t>
            </a:r>
          </a:p>
          <a:p>
            <a:pPr marL="171450" lvl="0" indent="-171450">
              <a:buFont typeface="Arial" panose="020B0604020202020204" pitchFamily="34" charset="0"/>
              <a:buChar char="•"/>
            </a:pPr>
            <a:r>
              <a:rPr lang="en-US" sz="1100" dirty="0" smtClean="0">
                <a:latin typeface="Trebuchet MS" panose="020B0603020202020204" pitchFamily="34" charset="0"/>
              </a:rPr>
              <a:t>Girls and women who are bought and sold from inside Canada are most often marginalized young girls and women (Aboriginal, racialized, immigrant and abuse survivors)</a:t>
            </a:r>
          </a:p>
          <a:p>
            <a:pPr marL="171450" lvl="0" indent="-171450">
              <a:buFont typeface="Arial" panose="020B0604020202020204" pitchFamily="34" charset="0"/>
              <a:buChar char="•"/>
            </a:pPr>
            <a:r>
              <a:rPr lang="en-US" sz="1100" dirty="0" smtClean="0">
                <a:latin typeface="Trebuchet MS" panose="020B0603020202020204" pitchFamily="34" charset="0"/>
              </a:rPr>
              <a:t>Root causes: Gender inequality and violence against women, poverty, emergence of organized crime/gang involvement and networks and Racism / Sexism / Classism</a:t>
            </a:r>
          </a:p>
          <a:p>
            <a:pPr marL="171450" lvl="0" indent="-171450">
              <a:buFont typeface="Arial" panose="020B0604020202020204" pitchFamily="34" charset="0"/>
              <a:buChar char="•"/>
            </a:pPr>
            <a:r>
              <a:rPr lang="en-US" sz="1100" dirty="0" smtClean="0">
                <a:latin typeface="Trebuchet MS" panose="020B0603020202020204" pitchFamily="34" charset="0"/>
              </a:rPr>
              <a:t>Survivors told us that the systems they interacted the most while being trafficked as a child were:  1. School  2. Child Welfare</a:t>
            </a:r>
            <a:r>
              <a:rPr lang="en-US" sz="1100" baseline="0" dirty="0" smtClean="0">
                <a:latin typeface="Trebuchet MS" panose="020B0603020202020204" pitchFamily="34" charset="0"/>
              </a:rPr>
              <a:t> </a:t>
            </a:r>
            <a:r>
              <a:rPr lang="en-US" sz="1100" dirty="0" smtClean="0">
                <a:latin typeface="Trebuchet MS" panose="020B0603020202020204" pitchFamily="34" charset="0"/>
              </a:rPr>
              <a:t>3. Community Org</a:t>
            </a:r>
          </a:p>
          <a:p>
            <a:pPr marL="171450" lvl="0" indent="-171450">
              <a:buFont typeface="Arial" panose="020B0604020202020204" pitchFamily="34" charset="0"/>
              <a:buChar char="•"/>
            </a:pPr>
            <a:r>
              <a:rPr lang="en-US" sz="1100" dirty="0" smtClean="0">
                <a:latin typeface="Trebuchet MS" panose="020B0603020202020204" pitchFamily="34" charset="0"/>
              </a:rPr>
              <a:t>Survivor-led initiatives are essential – including services, public awareness and advocacy </a:t>
            </a:r>
          </a:p>
          <a:p>
            <a:pPr marL="171450" indent="-171450">
              <a:buFont typeface="Arial" panose="020B0604020202020204" pitchFamily="34" charset="0"/>
              <a:buChar char="•"/>
            </a:pPr>
            <a:endParaRPr lang="en-US" sz="1100" dirty="0"/>
          </a:p>
        </p:txBody>
      </p:sp>
      <p:sp>
        <p:nvSpPr>
          <p:cNvPr id="4" name="Slide Number Placeholder 3"/>
          <p:cNvSpPr>
            <a:spLocks noGrp="1"/>
          </p:cNvSpPr>
          <p:nvPr>
            <p:ph type="sldNum" sz="quarter" idx="10"/>
          </p:nvPr>
        </p:nvSpPr>
        <p:spPr/>
        <p:txBody>
          <a:bodyPr/>
          <a:lstStyle/>
          <a:p>
            <a:pPr>
              <a:defRPr/>
            </a:pPr>
            <a:fld id="{958FC8AE-158C-4D60-82A3-8044D21A0607}" type="slidenum">
              <a:rPr lang="en-US" smtClean="0"/>
              <a:pPr>
                <a:defRPr/>
              </a:pPr>
              <a:t>8</a:t>
            </a:fld>
            <a:endParaRPr lang="en-US" dirty="0"/>
          </a:p>
        </p:txBody>
      </p:sp>
    </p:spTree>
    <p:extLst>
      <p:ext uri="{BB962C8B-B14F-4D97-AF65-F5344CB8AC3E}">
        <p14:creationId xmlns:p14="http://schemas.microsoft.com/office/powerpoint/2010/main" val="5007862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100" dirty="0" smtClean="0">
                <a:latin typeface="Trebuchet MS" panose="020B0603020202020204" pitchFamily="34" charset="0"/>
              </a:rPr>
              <a:t>“True equality for women and girls will not be achieved until all forms of violence, including sexual exploitation and sex trafficking are eradicated.  This will a broad perspective and action taken in all sectors and in a wide rate of policy areas.  The results will reflect a stronger nation whose political, social and economic inequalities are minimized and where human rights and the possibility for everyone to succeed to their greatest potential is achieved.”</a:t>
            </a:r>
          </a:p>
          <a:p>
            <a:endParaRPr lang="en-US" sz="1100" dirty="0"/>
          </a:p>
        </p:txBody>
      </p:sp>
      <p:sp>
        <p:nvSpPr>
          <p:cNvPr id="4" name="Slide Number Placeholder 3"/>
          <p:cNvSpPr>
            <a:spLocks noGrp="1"/>
          </p:cNvSpPr>
          <p:nvPr>
            <p:ph type="sldNum" sz="quarter" idx="10"/>
          </p:nvPr>
        </p:nvSpPr>
        <p:spPr/>
        <p:txBody>
          <a:bodyPr/>
          <a:lstStyle/>
          <a:p>
            <a:pPr>
              <a:defRPr/>
            </a:pPr>
            <a:fld id="{958FC8AE-158C-4D60-82A3-8044D21A0607}" type="slidenum">
              <a:rPr lang="en-US" smtClean="0"/>
              <a:pPr>
                <a:defRPr/>
              </a:pPr>
              <a:t>9</a:t>
            </a:fld>
            <a:endParaRPr lang="en-US" dirty="0"/>
          </a:p>
        </p:txBody>
      </p:sp>
    </p:spTree>
    <p:extLst>
      <p:ext uri="{BB962C8B-B14F-4D97-AF65-F5344CB8AC3E}">
        <p14:creationId xmlns:p14="http://schemas.microsoft.com/office/powerpoint/2010/main" val="1800013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2560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sldNum" sz="quarter" idx="10"/>
          </p:nvPr>
        </p:nvSpPr>
        <p:spPr>
          <a:xfrm>
            <a:off x="6553200" y="6245225"/>
            <a:ext cx="2133600" cy="476250"/>
          </a:xfrm>
        </p:spPr>
        <p:txBody>
          <a:bodyPr/>
          <a:lstStyle>
            <a:lvl1pPr>
              <a:defRPr/>
            </a:lvl1pPr>
          </a:lstStyle>
          <a:p>
            <a:pPr>
              <a:defRPr/>
            </a:pPr>
            <a:fld id="{9DBBFE2B-B6B2-4868-AA74-D0F777CDC2D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CA40C578-9C9A-479E-BD19-1181FAF4257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49363"/>
            <a:ext cx="2057400" cy="48768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1249363"/>
            <a:ext cx="60198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7D982E69-63DE-439E-B83C-84FEFEFB6BAE}"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2560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sldNum" sz="quarter" idx="10"/>
          </p:nvPr>
        </p:nvSpPr>
        <p:spPr>
          <a:xfrm>
            <a:off x="6553200" y="6245225"/>
            <a:ext cx="2133600" cy="476250"/>
          </a:xfrm>
        </p:spPr>
        <p:txBody>
          <a:bodyPr/>
          <a:lstStyle>
            <a:lvl1pPr>
              <a:defRPr/>
            </a:lvl1pPr>
          </a:lstStyle>
          <a:p>
            <a:pPr>
              <a:defRPr/>
            </a:pPr>
            <a:fld id="{9DBBFE2B-B6B2-4868-AA74-D0F777CDC2D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915374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1E2AAA73-79CA-43CE-9C4C-16BBDF59924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565003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2DB68D61-80E1-4209-AF22-4755043448C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019078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A1D19C49-7185-4925-8F0D-A148CB871B8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4525525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a:ln/>
        </p:spPr>
        <p:txBody>
          <a:bodyPr/>
          <a:lstStyle>
            <a:lvl1pPr>
              <a:defRPr/>
            </a:lvl1pPr>
          </a:lstStyle>
          <a:p>
            <a:pPr>
              <a:defRPr/>
            </a:pPr>
            <a:fld id="{D279EAE2-7CBF-4817-BD0E-6A67B7A78BA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79526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4619B9EF-6C03-474E-8F40-BE671054ABC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2201521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D4B0805-3F43-4D5B-8DE0-465ADF67067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013573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7510AEB-CB03-4275-85D1-E031DB1132A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767496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1E2AAA73-79CA-43CE-9C4C-16BBDF59924D}"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D986F52-DB67-48EB-8467-72DC57FB7E7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7758178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CA40C578-9C9A-479E-BD19-1181FAF4257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624341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49363"/>
            <a:ext cx="2057400" cy="48768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1249363"/>
            <a:ext cx="60198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7D982E69-63DE-439E-B83C-84FEFEFB6BA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69141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2DB68D61-80E1-4209-AF22-4755043448C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A1D19C49-7185-4925-8F0D-A148CB871B8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a:ln/>
        </p:spPr>
        <p:txBody>
          <a:bodyPr/>
          <a:lstStyle>
            <a:lvl1pPr>
              <a:defRPr/>
            </a:lvl1pPr>
          </a:lstStyle>
          <a:p>
            <a:pPr>
              <a:defRPr/>
            </a:pPr>
            <a:fld id="{D279EAE2-7CBF-4817-BD0E-6A67B7A78BA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4619B9EF-6C03-474E-8F40-BE671054ABC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D4B0805-3F43-4D5B-8DE0-465ADF67067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7510AEB-CB03-4275-85D1-E031DB1132A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D986F52-DB67-48EB-8467-72DC57FB7E7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249363"/>
            <a:ext cx="8229600" cy="579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2133600"/>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696200" y="6245225"/>
            <a:ext cx="990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570D2AE-D02C-412C-A744-5696BFE6B2B7}" type="slidenum">
              <a:rPr lang="en-US"/>
              <a:pPr>
                <a:defRPr/>
              </a:pPr>
              <a:t>‹#›</a:t>
            </a:fld>
            <a:endParaRPr lang="en-US" dirty="0"/>
          </a:p>
        </p:txBody>
      </p:sp>
      <p:pic>
        <p:nvPicPr>
          <p:cNvPr id="6" name="Picture 5" descr="English-logo-CMYK.jpg"/>
          <p:cNvPicPr>
            <a:picLocks noChangeAspect="1"/>
          </p:cNvPicPr>
          <p:nvPr/>
        </p:nvPicPr>
        <p:blipFill>
          <a:blip r:embed="rId13" cstate="print"/>
          <a:srcRect l="11852" t="12222" r="12593" b="10370"/>
          <a:stretch>
            <a:fillRect/>
          </a:stretch>
        </p:blipFill>
        <p:spPr>
          <a:xfrm>
            <a:off x="7315201" y="120650"/>
            <a:ext cx="1524000" cy="1206500"/>
          </a:xfrm>
          <a:prstGeom prst="rect">
            <a:avLst/>
          </a:prstGeom>
        </p:spPr>
      </p:pic>
    </p:spTree>
  </p:cSld>
  <p:clrMap bg1="lt1" tx1="dk1" bg2="lt2" tx2="dk2" accent1="accent1" accent2="accent2" accent3="accent3" accent4="accent4" accent5="accent5" accent6="accent6" hlink="hlink" folHlink="folHlink"/>
  <p:sldLayoutIdLst>
    <p:sldLayoutId id="2147483911"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Lst>
  <p:hf hdr="0" ftr="0" dt="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249363"/>
            <a:ext cx="8229600" cy="579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2133600"/>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696200" y="6245225"/>
            <a:ext cx="990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570D2AE-D02C-412C-A744-5696BFE6B2B7}" type="slidenum">
              <a:rPr lang="en-US">
                <a:solidFill>
                  <a:srgbClr val="000000"/>
                </a:solidFill>
              </a:rPr>
              <a:pPr>
                <a:defRPr/>
              </a:pPr>
              <a:t>‹#›</a:t>
            </a:fld>
            <a:endParaRPr lang="en-US" dirty="0">
              <a:solidFill>
                <a:srgbClr val="000000"/>
              </a:solidFill>
            </a:endParaRPr>
          </a:p>
        </p:txBody>
      </p:sp>
      <p:pic>
        <p:nvPicPr>
          <p:cNvPr id="6" name="Picture 5" descr="English-logo-CMYK.jpg"/>
          <p:cNvPicPr>
            <a:picLocks noChangeAspect="1"/>
          </p:cNvPicPr>
          <p:nvPr userDrawn="1"/>
        </p:nvPicPr>
        <p:blipFill>
          <a:blip r:embed="rId13" cstate="print"/>
          <a:srcRect l="11852" t="12222" r="12593" b="10370"/>
          <a:stretch>
            <a:fillRect/>
          </a:stretch>
        </p:blipFill>
        <p:spPr>
          <a:xfrm>
            <a:off x="7315201" y="120650"/>
            <a:ext cx="1524000" cy="1206500"/>
          </a:xfrm>
          <a:prstGeom prst="rect">
            <a:avLst/>
          </a:prstGeom>
        </p:spPr>
      </p:pic>
    </p:spTree>
    <p:extLst>
      <p:ext uri="{BB962C8B-B14F-4D97-AF65-F5344CB8AC3E}">
        <p14:creationId xmlns:p14="http://schemas.microsoft.com/office/powerpoint/2010/main" val="1830616109"/>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ftr="0" dt="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xiPiT1D3ddk"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canadianwomensfoundation.uberflip.com/i/395419"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canadianwomen.org/reports/traffickin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www.canadianwomen.or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mailto:bgosse@canadianwomen.org" TargetMode="External"/><Relationship Id="rId4" Type="http://schemas.openxmlformats.org/officeDocument/2006/relationships/hyperlink" Target="mailto:dredsky@canadianwomen.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a:xfrm>
            <a:off x="304800" y="2514600"/>
            <a:ext cx="8458200" cy="3581400"/>
          </a:xfrm>
        </p:spPr>
        <p:txBody>
          <a:bodyPr/>
          <a:lstStyle/>
          <a:p>
            <a:pPr eaLnBrk="1" hangingPunct="1"/>
            <a:r>
              <a:rPr lang="en-US" sz="2800" b="1" dirty="0" smtClean="0">
                <a:latin typeface="Trebuchet MS" pitchFamily="34" charset="0"/>
              </a:rPr>
              <a:t>Sex Trafficking of Women and Girls in Canada</a:t>
            </a:r>
          </a:p>
          <a:p>
            <a:pPr eaLnBrk="1" hangingPunct="1"/>
            <a:endParaRPr lang="en-CA" b="1" dirty="0" smtClean="0">
              <a:latin typeface="Trebuchet MS" pitchFamily="34" charset="0"/>
            </a:endParaRPr>
          </a:p>
          <a:p>
            <a:pPr eaLnBrk="1" hangingPunct="1"/>
            <a:r>
              <a:rPr lang="en-CA" b="1" dirty="0" smtClean="0">
                <a:latin typeface="Trebuchet MS" pitchFamily="34" charset="0"/>
              </a:rPr>
              <a:t>Presentation </a:t>
            </a:r>
            <a:r>
              <a:rPr lang="en-CA" b="1" dirty="0">
                <a:latin typeface="Trebuchet MS" pitchFamily="34" charset="0"/>
              </a:rPr>
              <a:t>to </a:t>
            </a:r>
            <a:r>
              <a:rPr lang="en-CA" b="1" dirty="0" smtClean="0">
                <a:latin typeface="Trebuchet MS" pitchFamily="34" charset="0"/>
              </a:rPr>
              <a:t>The Canadian Council of Churches</a:t>
            </a:r>
          </a:p>
          <a:p>
            <a:pPr eaLnBrk="1" hangingPunct="1"/>
            <a:r>
              <a:rPr lang="en-CA" b="1" dirty="0" smtClean="0">
                <a:latin typeface="Trebuchet MS" pitchFamily="34" charset="0"/>
              </a:rPr>
              <a:t>70</a:t>
            </a:r>
            <a:r>
              <a:rPr lang="en-CA" b="1" baseline="30000" dirty="0" smtClean="0">
                <a:latin typeface="Trebuchet MS" pitchFamily="34" charset="0"/>
              </a:rPr>
              <a:t>th</a:t>
            </a:r>
            <a:r>
              <a:rPr lang="en-CA" b="1" dirty="0" smtClean="0">
                <a:latin typeface="Trebuchet MS" pitchFamily="34" charset="0"/>
              </a:rPr>
              <a:t> Anniversary Assembly </a:t>
            </a:r>
            <a:endParaRPr lang="en-CA" b="1" dirty="0">
              <a:latin typeface="Trebuchet MS" pitchFamily="34" charset="0"/>
            </a:endParaRPr>
          </a:p>
          <a:p>
            <a:pPr eaLnBrk="1" hangingPunct="1"/>
            <a:endParaRPr lang="en-CA" b="1" dirty="0" smtClean="0">
              <a:latin typeface="Trebuchet MS" pitchFamily="34" charset="0"/>
            </a:endParaRPr>
          </a:p>
          <a:p>
            <a:pPr eaLnBrk="1" hangingPunct="1"/>
            <a:r>
              <a:rPr lang="en-CA" sz="2000" b="1" dirty="0" smtClean="0">
                <a:latin typeface="Trebuchet MS" pitchFamily="34" charset="0"/>
              </a:rPr>
              <a:t>Diane Redsky, Director, Trafficking  </a:t>
            </a:r>
          </a:p>
          <a:p>
            <a:pPr eaLnBrk="1" hangingPunct="1"/>
            <a:r>
              <a:rPr lang="en-US" sz="2000" b="1" dirty="0" smtClean="0">
                <a:latin typeface="Trebuchet MS" pitchFamily="34" charset="0"/>
              </a:rPr>
              <a:t>Barbara Gosse, Senior Director, Research, Policy and Innovation </a:t>
            </a:r>
            <a:endParaRPr lang="en-CA" sz="2000" b="1" dirty="0">
              <a:latin typeface="Trebuchet MS" pitchFamily="34" charset="0"/>
            </a:endParaRPr>
          </a:p>
          <a:p>
            <a:pPr eaLnBrk="1" hangingPunct="1"/>
            <a:r>
              <a:rPr lang="en-CA" sz="2000" b="1" dirty="0" smtClean="0">
                <a:latin typeface="Trebuchet MS" pitchFamily="34" charset="0"/>
              </a:rPr>
              <a:t>November 18</a:t>
            </a:r>
            <a:r>
              <a:rPr lang="en-CA" sz="2000" b="1" baseline="30000" dirty="0" smtClean="0">
                <a:latin typeface="Trebuchet MS" pitchFamily="34" charset="0"/>
              </a:rPr>
              <a:t>th</a:t>
            </a:r>
            <a:r>
              <a:rPr lang="en-CA" sz="2000" b="1" dirty="0" smtClean="0">
                <a:latin typeface="Trebuchet MS" pitchFamily="34" charset="0"/>
              </a:rPr>
              <a:t> 2014</a:t>
            </a:r>
            <a:endParaRPr lang="en-CA" sz="2000" b="1" dirty="0">
              <a:latin typeface="Trebuchet MS" pitchFamily="34" charset="0"/>
            </a:endParaRPr>
          </a:p>
          <a:p>
            <a:pPr eaLnBrk="1" hangingPunct="1"/>
            <a:endParaRPr lang="en-US" b="1" dirty="0" smtClean="0">
              <a:latin typeface="Trebuchet MS" pitchFamily="34" charset="0"/>
            </a:endParaRPr>
          </a:p>
        </p:txBody>
      </p:sp>
      <p:pic>
        <p:nvPicPr>
          <p:cNvPr id="3076" name="Picture 2"/>
          <p:cNvPicPr>
            <a:picLocks noChangeAspect="1"/>
          </p:cNvPicPr>
          <p:nvPr/>
        </p:nvPicPr>
        <p:blipFill>
          <a:blip r:embed="rId3" cstate="print"/>
          <a:srcRect/>
          <a:stretch>
            <a:fillRect/>
          </a:stretch>
        </p:blipFill>
        <p:spPr bwMode="auto">
          <a:xfrm>
            <a:off x="1" y="8619"/>
            <a:ext cx="3352799" cy="2591639"/>
          </a:xfrm>
          <a:prstGeom prst="rect">
            <a:avLst/>
          </a:prstGeom>
          <a:noFill/>
          <a:ln w="9525">
            <a:noFill/>
            <a:miter lim="800000"/>
            <a:headEnd/>
            <a:tailEnd/>
          </a:ln>
        </p:spPr>
      </p:pic>
      <p:sp>
        <p:nvSpPr>
          <p:cNvPr id="2" name="TextBox 1"/>
          <p:cNvSpPr txBox="1"/>
          <p:nvPr/>
        </p:nvSpPr>
        <p:spPr>
          <a:xfrm>
            <a:off x="776514" y="6274191"/>
            <a:ext cx="7848600" cy="369332"/>
          </a:xfrm>
          <a:prstGeom prst="rect">
            <a:avLst/>
          </a:prstGeom>
          <a:noFill/>
        </p:spPr>
        <p:txBody>
          <a:bodyPr wrap="square" rtlCol="0">
            <a:spAutoFit/>
          </a:bodyPr>
          <a:lstStyle/>
          <a:p>
            <a:pPr algn="ctr"/>
            <a:r>
              <a:rPr lang="en-US" b="1" dirty="0" smtClean="0">
                <a:solidFill>
                  <a:srgbClr val="7030A0"/>
                </a:solidFill>
                <a:latin typeface="Trebuchet MS" pitchFamily="34" charset="0"/>
              </a:rPr>
              <a:t>Investing in the strength of women and the dreams of girls</a:t>
            </a:r>
            <a:endParaRPr lang="en-CA" b="1" dirty="0">
              <a:solidFill>
                <a:srgbClr val="7030A0"/>
              </a:solidFill>
              <a:latin typeface="Trebuchet MS"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latin typeface="Trebuchet MS" panose="020B0603020202020204" pitchFamily="34" charset="0"/>
              </a:rPr>
              <a:t>National Anti-Trafficking </a:t>
            </a:r>
            <a:r>
              <a:rPr lang="en-US" b="1" dirty="0">
                <a:solidFill>
                  <a:srgbClr val="7030A0"/>
                </a:solidFill>
                <a:latin typeface="Trebuchet MS" panose="020B0603020202020204" pitchFamily="34" charset="0"/>
              </a:rPr>
              <a:t>S</a:t>
            </a:r>
            <a:r>
              <a:rPr lang="en-US" b="1" dirty="0" smtClean="0">
                <a:solidFill>
                  <a:srgbClr val="7030A0"/>
                </a:solidFill>
                <a:latin typeface="Trebuchet MS" panose="020B0603020202020204" pitchFamily="34" charset="0"/>
              </a:rPr>
              <a:t>trategy</a:t>
            </a:r>
            <a:endParaRPr lang="en-US" b="1" dirty="0">
              <a:solidFill>
                <a:srgbClr val="7030A0"/>
              </a:solidFill>
              <a:latin typeface="Trebuchet MS" panose="020B0603020202020204" pitchFamily="34" charset="0"/>
            </a:endParaRPr>
          </a:p>
        </p:txBody>
      </p:sp>
      <p:pic>
        <p:nvPicPr>
          <p:cNvPr id="5" name="Content Placeholder 4"/>
          <p:cNvPicPr>
            <a:picLocks noGrp="1" noChangeAspect="1"/>
          </p:cNvPicPr>
          <p:nvPr>
            <p:ph idx="1"/>
          </p:nvPr>
        </p:nvPicPr>
        <p:blipFill>
          <a:blip r:embed="rId3" cstate="print"/>
          <a:stretch>
            <a:fillRect/>
          </a:stretch>
        </p:blipFill>
        <p:spPr>
          <a:xfrm>
            <a:off x="1197279" y="1828800"/>
            <a:ext cx="6803721" cy="4976260"/>
          </a:xfrm>
          <a:prstGeom prst="rect">
            <a:avLst/>
          </a:prstGeom>
        </p:spPr>
      </p:pic>
      <p:sp>
        <p:nvSpPr>
          <p:cNvPr id="4" name="Slide Number Placeholder 3"/>
          <p:cNvSpPr>
            <a:spLocks noGrp="1"/>
          </p:cNvSpPr>
          <p:nvPr>
            <p:ph type="sldNum" sz="quarter" idx="10"/>
          </p:nvPr>
        </p:nvSpPr>
        <p:spPr/>
        <p:txBody>
          <a:bodyPr/>
          <a:lstStyle/>
          <a:p>
            <a:pPr>
              <a:defRPr/>
            </a:pPr>
            <a:fld id="{1E2AAA73-79CA-43CE-9C4C-16BBDF59924D}" type="slidenum">
              <a:rPr lang="en-US" smtClean="0"/>
              <a:pPr>
                <a:defRPr/>
              </a:pPr>
              <a:t>10</a:t>
            </a:fld>
            <a:endParaRPr lang="en-US" dirty="0"/>
          </a:p>
        </p:txBody>
      </p:sp>
    </p:spTree>
    <p:extLst>
      <p:ext uri="{BB962C8B-B14F-4D97-AF65-F5344CB8AC3E}">
        <p14:creationId xmlns:p14="http://schemas.microsoft.com/office/powerpoint/2010/main" val="5281275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7030A0"/>
                </a:solidFill>
                <a:latin typeface="Trebuchet MS" pitchFamily="34" charset="0"/>
              </a:rPr>
              <a:t>Maroussia’s</a:t>
            </a:r>
            <a:r>
              <a:rPr lang="en-US" b="1" dirty="0" smtClean="0">
                <a:solidFill>
                  <a:srgbClr val="7030A0"/>
                </a:solidFill>
                <a:latin typeface="Trebuchet MS" pitchFamily="34" charset="0"/>
              </a:rPr>
              <a:t> Story</a:t>
            </a:r>
            <a:endParaRPr lang="en-CA" b="1" dirty="0">
              <a:solidFill>
                <a:srgbClr val="7030A0"/>
              </a:solidFill>
              <a:latin typeface="Trebuchet MS" pitchFamily="34" charset="0"/>
            </a:endParaRPr>
          </a:p>
        </p:txBody>
      </p:sp>
      <p:sp>
        <p:nvSpPr>
          <p:cNvPr id="3" name="Content Placeholder 2"/>
          <p:cNvSpPr>
            <a:spLocks noGrp="1"/>
          </p:cNvSpPr>
          <p:nvPr>
            <p:ph idx="1"/>
          </p:nvPr>
        </p:nvSpPr>
        <p:spPr>
          <a:xfrm>
            <a:off x="457200" y="2133600"/>
            <a:ext cx="8229600" cy="4419600"/>
          </a:xfrm>
        </p:spPr>
        <p:txBody>
          <a:bodyPr/>
          <a:lstStyle/>
          <a:p>
            <a:pPr>
              <a:buFont typeface="Arial" pitchFamily="34" charset="0"/>
              <a:buChar char="•"/>
            </a:pPr>
            <a:endParaRPr lang="en-CA" sz="2000" dirty="0" smtClean="0">
              <a:latin typeface="Trebuchet MS" pitchFamily="34" charset="0"/>
            </a:endParaRPr>
          </a:p>
          <a:p>
            <a:pPr marL="0" indent="0" algn="ctr">
              <a:buNone/>
            </a:pPr>
            <a:r>
              <a:rPr lang="en-CA" b="1" dirty="0" smtClean="0">
                <a:latin typeface="Trebuchet MS" pitchFamily="34" charset="0"/>
              </a:rPr>
              <a:t>Video of </a:t>
            </a:r>
            <a:r>
              <a:rPr lang="en-CA" b="1" dirty="0" err="1" smtClean="0">
                <a:latin typeface="Trebuchet MS" pitchFamily="34" charset="0"/>
              </a:rPr>
              <a:t>Maroussia’s</a:t>
            </a:r>
            <a:r>
              <a:rPr lang="en-CA" b="1" dirty="0" smtClean="0">
                <a:latin typeface="Trebuchet MS" pitchFamily="34" charset="0"/>
              </a:rPr>
              <a:t> Story:</a:t>
            </a:r>
          </a:p>
          <a:p>
            <a:pPr marL="0" indent="0" algn="ctr">
              <a:buNone/>
            </a:pPr>
            <a:endParaRPr lang="en-CA" sz="2000" dirty="0">
              <a:latin typeface="Trebuchet MS" pitchFamily="34" charset="0"/>
            </a:endParaRPr>
          </a:p>
          <a:p>
            <a:pPr marL="0" indent="0" algn="ctr">
              <a:buNone/>
            </a:pPr>
            <a:r>
              <a:rPr lang="en-CA" sz="2000" dirty="0">
                <a:latin typeface="Trebuchet MS" pitchFamily="34" charset="0"/>
                <a:hlinkClick r:id="rId3"/>
              </a:rPr>
              <a:t>https://</a:t>
            </a:r>
            <a:r>
              <a:rPr lang="en-CA" sz="2000" dirty="0" smtClean="0">
                <a:latin typeface="Trebuchet MS" pitchFamily="34" charset="0"/>
                <a:hlinkClick r:id="rId3"/>
              </a:rPr>
              <a:t>www.youtube.com/watch?v=xiPiT1D3ddk</a:t>
            </a:r>
            <a:endParaRPr lang="en-CA" sz="2000" dirty="0" smtClean="0">
              <a:latin typeface="Trebuchet MS" pitchFamily="34" charset="0"/>
            </a:endParaRPr>
          </a:p>
          <a:p>
            <a:pPr marL="0" indent="0">
              <a:buNone/>
            </a:pPr>
            <a:endParaRPr lang="en-CA" sz="2000" dirty="0">
              <a:latin typeface="Trebuchet MS" pitchFamily="34" charset="0"/>
            </a:endParaRPr>
          </a:p>
          <a:p>
            <a:pPr>
              <a:buFont typeface="Arial" pitchFamily="34" charset="0"/>
              <a:buChar char="•"/>
            </a:pPr>
            <a:endParaRPr lang="en-CA" sz="2000" dirty="0">
              <a:latin typeface="Trebuchet MS" pitchFamily="34" charset="0"/>
            </a:endParaRPr>
          </a:p>
        </p:txBody>
      </p:sp>
      <p:sp>
        <p:nvSpPr>
          <p:cNvPr id="4" name="Slide Number Placeholder 3"/>
          <p:cNvSpPr>
            <a:spLocks noGrp="1"/>
          </p:cNvSpPr>
          <p:nvPr>
            <p:ph type="sldNum" sz="quarter" idx="10"/>
          </p:nvPr>
        </p:nvSpPr>
        <p:spPr/>
        <p:txBody>
          <a:bodyPr/>
          <a:lstStyle/>
          <a:p>
            <a:pPr>
              <a:defRPr/>
            </a:pPr>
            <a:fld id="{1E2AAA73-79CA-43CE-9C4C-16BBDF59924D}" type="slidenum">
              <a:rPr lang="en-US" smtClean="0"/>
              <a:pPr>
                <a:defRPr/>
              </a:pPr>
              <a:t>11</a:t>
            </a:fld>
            <a:endParaRPr lang="en-US" dirty="0"/>
          </a:p>
        </p:txBody>
      </p:sp>
    </p:spTree>
    <p:extLst>
      <p:ext uri="{BB962C8B-B14F-4D97-AF65-F5344CB8AC3E}">
        <p14:creationId xmlns:p14="http://schemas.microsoft.com/office/powerpoint/2010/main" val="11662453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5800" y="1066800"/>
            <a:ext cx="8001000" cy="838200"/>
          </a:xfrm>
        </p:spPr>
        <p:txBody>
          <a:bodyPr/>
          <a:lstStyle/>
          <a:p>
            <a:r>
              <a:rPr lang="en-CA" altLang="en-US" b="1" dirty="0" smtClean="0">
                <a:solidFill>
                  <a:srgbClr val="7030A0"/>
                </a:solidFill>
                <a:latin typeface="Trebuchet MS" pitchFamily="34" charset="0"/>
              </a:rPr>
              <a:t>The greatest needs…..</a:t>
            </a:r>
          </a:p>
        </p:txBody>
      </p:sp>
      <p:sp>
        <p:nvSpPr>
          <p:cNvPr id="12291" name="Content Placeholder 2"/>
          <p:cNvSpPr>
            <a:spLocks noGrp="1"/>
          </p:cNvSpPr>
          <p:nvPr>
            <p:ph idx="1"/>
          </p:nvPr>
        </p:nvSpPr>
        <p:spPr>
          <a:xfrm>
            <a:off x="609600" y="1752600"/>
            <a:ext cx="8077200" cy="4800600"/>
          </a:xfrm>
        </p:spPr>
        <p:txBody>
          <a:bodyPr/>
          <a:lstStyle/>
          <a:p>
            <a:pPr marL="0" indent="0">
              <a:spcAft>
                <a:spcPts val="600"/>
              </a:spcAft>
              <a:buFontTx/>
              <a:buNone/>
            </a:pPr>
            <a:r>
              <a:rPr lang="en-CA" altLang="en-US" sz="2800" b="1" dirty="0" smtClean="0">
                <a:latin typeface="Trebuchet MS" pitchFamily="34" charset="0"/>
              </a:rPr>
              <a:t>Prevention:</a:t>
            </a:r>
          </a:p>
          <a:p>
            <a:pPr marL="400050" lvl="1" indent="-342900">
              <a:spcAft>
                <a:spcPts val="600"/>
              </a:spcAft>
              <a:buFont typeface="Wingdings" panose="05000000000000000000" pitchFamily="2" charset="2"/>
              <a:buChar char="§"/>
            </a:pPr>
            <a:r>
              <a:rPr lang="en-CA" altLang="en-US" sz="2400" dirty="0" smtClean="0">
                <a:latin typeface="Trebuchet MS" pitchFamily="34" charset="0"/>
              </a:rPr>
              <a:t>Programs for at risk girls, vulnerable migrants, runaways, girls in foster care, or girls living in resource  sector communities</a:t>
            </a:r>
          </a:p>
          <a:p>
            <a:pPr marL="400050" lvl="1" indent="-342900">
              <a:spcAft>
                <a:spcPts val="600"/>
              </a:spcAft>
              <a:buFont typeface="Wingdings" panose="05000000000000000000" pitchFamily="2" charset="2"/>
              <a:buChar char="§"/>
            </a:pPr>
            <a:r>
              <a:rPr lang="en-CA" altLang="en-US" sz="2400" dirty="0" smtClean="0">
                <a:latin typeface="Trebuchet MS" pitchFamily="34" charset="0"/>
              </a:rPr>
              <a:t>Prevention programs for teens, including internet safety </a:t>
            </a:r>
          </a:p>
          <a:p>
            <a:pPr marL="400050" lvl="1" indent="-342900">
              <a:spcAft>
                <a:spcPts val="600"/>
              </a:spcAft>
              <a:buFont typeface="Wingdings" panose="05000000000000000000" pitchFamily="2" charset="2"/>
              <a:buChar char="§"/>
            </a:pPr>
            <a:r>
              <a:rPr lang="en-CA" altLang="en-US" sz="2400" dirty="0" smtClean="0">
                <a:latin typeface="Trebuchet MS" pitchFamily="34" charset="0"/>
              </a:rPr>
              <a:t>Targeted public awareness campaigns – social media </a:t>
            </a:r>
          </a:p>
          <a:p>
            <a:pPr marL="400050" lvl="1" indent="-342900">
              <a:spcAft>
                <a:spcPts val="600"/>
              </a:spcAft>
              <a:buFont typeface="Wingdings" panose="05000000000000000000" pitchFamily="2" charset="2"/>
              <a:buChar char="§"/>
            </a:pPr>
            <a:r>
              <a:rPr lang="en-CA" altLang="en-US" sz="2400" dirty="0" smtClean="0">
                <a:latin typeface="Trebuchet MS" pitchFamily="34" charset="0"/>
              </a:rPr>
              <a:t>Regulation /Monitoring of massage parlours, strip clubs and escort agencies as well as outreach strategies</a:t>
            </a:r>
          </a:p>
          <a:p>
            <a:pPr marL="400050" lvl="1" indent="-342900">
              <a:spcAft>
                <a:spcPts val="600"/>
              </a:spcAft>
              <a:buFont typeface="Wingdings" panose="05000000000000000000" pitchFamily="2" charset="2"/>
              <a:buChar char="§"/>
            </a:pPr>
            <a:r>
              <a:rPr lang="en-CA" altLang="en-US" sz="2400" dirty="0" smtClean="0">
                <a:latin typeface="Trebuchet MS" pitchFamily="34" charset="0"/>
              </a:rPr>
              <a:t>Strategies to address demand</a:t>
            </a:r>
          </a:p>
        </p:txBody>
      </p:sp>
      <p:sp>
        <p:nvSpPr>
          <p:cNvPr id="1229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a:defRPr sz="2000">
                <a:solidFill>
                  <a:schemeClr val="tx1"/>
                </a:solidFill>
                <a:latin typeface="Arial" charset="0"/>
              </a:defRPr>
            </a:lvl2pPr>
            <a:lvl3pPr>
              <a:defRPr sz="2400">
                <a:solidFill>
                  <a:schemeClr val="tx1"/>
                </a:solidFill>
                <a:latin typeface="Arial" charset="0"/>
              </a:defRPr>
            </a:lvl3pPr>
            <a:lvl4pPr>
              <a:defRPr sz="1600">
                <a:solidFill>
                  <a:schemeClr val="tx1"/>
                </a:solidFill>
                <a:latin typeface="Arial" charset="0"/>
              </a:defRPr>
            </a:lvl4pPr>
            <a:lvl5pPr>
              <a:defRPr sz="1400">
                <a:solidFill>
                  <a:schemeClr val="tx1"/>
                </a:solidFill>
                <a:latin typeface="Arial" charset="0"/>
              </a:defRPr>
            </a:lvl5pPr>
            <a:lvl6pPr eaLnBrk="0" hangingPunct="0">
              <a:defRPr sz="1400">
                <a:solidFill>
                  <a:schemeClr val="tx1"/>
                </a:solidFill>
                <a:latin typeface="Arial" charset="0"/>
              </a:defRPr>
            </a:lvl6pPr>
            <a:lvl7pPr eaLnBrk="0" hangingPunct="0">
              <a:defRPr sz="1400">
                <a:solidFill>
                  <a:schemeClr val="tx1"/>
                </a:solidFill>
                <a:latin typeface="Arial" charset="0"/>
              </a:defRPr>
            </a:lvl7pPr>
            <a:lvl8pPr eaLnBrk="0" hangingPunct="0">
              <a:defRPr sz="1400">
                <a:solidFill>
                  <a:schemeClr val="tx1"/>
                </a:solidFill>
                <a:latin typeface="Arial" charset="0"/>
              </a:defRPr>
            </a:lvl8pPr>
            <a:lvl9pPr eaLnBrk="0" hangingPunct="0">
              <a:defRPr sz="1400">
                <a:solidFill>
                  <a:schemeClr val="tx1"/>
                </a:solidFill>
                <a:latin typeface="Arial" charset="0"/>
              </a:defRPr>
            </a:lvl9pPr>
          </a:lstStyle>
          <a:p>
            <a:fld id="{22C231A6-3C1A-44A1-8328-29D8AD43F57D}" type="slidenum">
              <a:rPr lang="en-US" altLang="en-US" sz="1400" smtClean="0">
                <a:solidFill>
                  <a:srgbClr val="000000"/>
                </a:solidFill>
              </a:rPr>
              <a:pPr/>
              <a:t>12</a:t>
            </a:fld>
            <a:endParaRPr lang="en-US" altLang="en-US" sz="1400" dirty="0" smtClean="0">
              <a:solidFill>
                <a:srgbClr val="000000"/>
              </a:solidFill>
            </a:endParaRPr>
          </a:p>
        </p:txBody>
      </p:sp>
    </p:spTree>
    <p:extLst>
      <p:ext uri="{BB962C8B-B14F-4D97-AF65-F5344CB8AC3E}">
        <p14:creationId xmlns:p14="http://schemas.microsoft.com/office/powerpoint/2010/main" val="1309345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5800" y="1066800"/>
            <a:ext cx="8001000" cy="838200"/>
          </a:xfrm>
        </p:spPr>
        <p:txBody>
          <a:bodyPr/>
          <a:lstStyle/>
          <a:p>
            <a:r>
              <a:rPr lang="en-CA" altLang="en-US" b="1" dirty="0" smtClean="0">
                <a:solidFill>
                  <a:srgbClr val="7030A0"/>
                </a:solidFill>
                <a:latin typeface="Trebuchet MS" pitchFamily="34" charset="0"/>
              </a:rPr>
              <a:t>The greatest needs…..</a:t>
            </a:r>
          </a:p>
        </p:txBody>
      </p:sp>
      <p:sp>
        <p:nvSpPr>
          <p:cNvPr id="12291" name="Content Placeholder 2"/>
          <p:cNvSpPr>
            <a:spLocks noGrp="1"/>
          </p:cNvSpPr>
          <p:nvPr>
            <p:ph idx="1"/>
          </p:nvPr>
        </p:nvSpPr>
        <p:spPr>
          <a:xfrm>
            <a:off x="609600" y="1981200"/>
            <a:ext cx="8077200" cy="4068763"/>
          </a:xfrm>
        </p:spPr>
        <p:txBody>
          <a:bodyPr/>
          <a:lstStyle/>
          <a:p>
            <a:pPr lvl="1" indent="-742950">
              <a:spcAft>
                <a:spcPts val="600"/>
              </a:spcAft>
              <a:buNone/>
            </a:pPr>
            <a:r>
              <a:rPr lang="en-CA" altLang="en-US" sz="2800" b="1" dirty="0" smtClean="0">
                <a:latin typeface="Trebuchet MS" pitchFamily="34" charset="0"/>
              </a:rPr>
              <a:t>First response:</a:t>
            </a:r>
          </a:p>
          <a:p>
            <a:pPr marL="400050" lvl="1" indent="-342900">
              <a:spcAft>
                <a:spcPts val="600"/>
              </a:spcAft>
              <a:buFont typeface="Wingdings" panose="05000000000000000000" pitchFamily="2" charset="2"/>
              <a:buChar char="§"/>
            </a:pPr>
            <a:r>
              <a:rPr lang="en-CA" altLang="en-US" sz="2400" dirty="0" smtClean="0">
                <a:latin typeface="Trebuchet MS" pitchFamily="34" charset="0"/>
              </a:rPr>
              <a:t>24/7 first response services: policing, medical 	community assistance</a:t>
            </a:r>
          </a:p>
          <a:p>
            <a:pPr marL="400050" lvl="1" indent="-342900">
              <a:spcAft>
                <a:spcPts val="600"/>
              </a:spcAft>
              <a:buFont typeface="Wingdings" panose="05000000000000000000" pitchFamily="2" charset="2"/>
              <a:buChar char="§"/>
            </a:pPr>
            <a:r>
              <a:rPr lang="en-CA" altLang="en-US" sz="2400" dirty="0" smtClean="0">
                <a:latin typeface="Trebuchet MS" pitchFamily="34" charset="0"/>
              </a:rPr>
              <a:t>Relocation if requested</a:t>
            </a:r>
          </a:p>
          <a:p>
            <a:pPr marL="400050" lvl="1" indent="-342900">
              <a:spcAft>
                <a:spcPts val="600"/>
              </a:spcAft>
              <a:buFont typeface="Wingdings" panose="05000000000000000000" pitchFamily="2" charset="2"/>
              <a:buChar char="§"/>
            </a:pPr>
            <a:r>
              <a:rPr lang="en-CA" altLang="en-US" sz="2400" dirty="0" smtClean="0">
                <a:latin typeface="Trebuchet MS" pitchFamily="34" charset="0"/>
              </a:rPr>
              <a:t>Safe Houses and Detox Beds</a:t>
            </a:r>
          </a:p>
          <a:p>
            <a:pPr marL="400050" lvl="1" indent="-342900">
              <a:spcAft>
                <a:spcPts val="600"/>
              </a:spcAft>
              <a:buFont typeface="Wingdings" panose="05000000000000000000" pitchFamily="2" charset="2"/>
              <a:buChar char="§"/>
            </a:pPr>
            <a:r>
              <a:rPr lang="en-CA" altLang="en-US" sz="2400" dirty="0" smtClean="0">
                <a:latin typeface="Trebuchet MS" pitchFamily="34" charset="0"/>
              </a:rPr>
              <a:t>Legal assistance/Interpreter services, victim services </a:t>
            </a:r>
          </a:p>
          <a:p>
            <a:pPr marL="400050" lvl="1" indent="-342900">
              <a:spcAft>
                <a:spcPts val="600"/>
              </a:spcAft>
              <a:buFont typeface="Wingdings" panose="05000000000000000000" pitchFamily="2" charset="2"/>
              <a:buChar char="§"/>
            </a:pPr>
            <a:r>
              <a:rPr lang="en-US" altLang="en-US" sz="2400" dirty="0" smtClean="0">
                <a:latin typeface="Trebuchet MS" pitchFamily="34" charset="0"/>
              </a:rPr>
              <a:t>Service coordination and inter-service/departmental collaboration is key</a:t>
            </a:r>
            <a:endParaRPr lang="en-CA" altLang="en-US" sz="2400" dirty="0" smtClean="0">
              <a:latin typeface="Trebuchet MS" pitchFamily="34" charset="0"/>
            </a:endParaRPr>
          </a:p>
        </p:txBody>
      </p:sp>
      <p:sp>
        <p:nvSpPr>
          <p:cNvPr id="1229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a:defRPr sz="2000">
                <a:solidFill>
                  <a:schemeClr val="tx1"/>
                </a:solidFill>
                <a:latin typeface="Arial" charset="0"/>
              </a:defRPr>
            </a:lvl2pPr>
            <a:lvl3pPr>
              <a:defRPr sz="2400">
                <a:solidFill>
                  <a:schemeClr val="tx1"/>
                </a:solidFill>
                <a:latin typeface="Arial" charset="0"/>
              </a:defRPr>
            </a:lvl3pPr>
            <a:lvl4pPr>
              <a:defRPr sz="1600">
                <a:solidFill>
                  <a:schemeClr val="tx1"/>
                </a:solidFill>
                <a:latin typeface="Arial" charset="0"/>
              </a:defRPr>
            </a:lvl4pPr>
            <a:lvl5pPr>
              <a:defRPr sz="1400">
                <a:solidFill>
                  <a:schemeClr val="tx1"/>
                </a:solidFill>
                <a:latin typeface="Arial" charset="0"/>
              </a:defRPr>
            </a:lvl5pPr>
            <a:lvl6pPr eaLnBrk="0" hangingPunct="0">
              <a:defRPr sz="1400">
                <a:solidFill>
                  <a:schemeClr val="tx1"/>
                </a:solidFill>
                <a:latin typeface="Arial" charset="0"/>
              </a:defRPr>
            </a:lvl6pPr>
            <a:lvl7pPr eaLnBrk="0" hangingPunct="0">
              <a:defRPr sz="1400">
                <a:solidFill>
                  <a:schemeClr val="tx1"/>
                </a:solidFill>
                <a:latin typeface="Arial" charset="0"/>
              </a:defRPr>
            </a:lvl7pPr>
            <a:lvl8pPr eaLnBrk="0" hangingPunct="0">
              <a:defRPr sz="1400">
                <a:solidFill>
                  <a:schemeClr val="tx1"/>
                </a:solidFill>
                <a:latin typeface="Arial" charset="0"/>
              </a:defRPr>
            </a:lvl8pPr>
            <a:lvl9pPr eaLnBrk="0" hangingPunct="0">
              <a:defRPr sz="1400">
                <a:solidFill>
                  <a:schemeClr val="tx1"/>
                </a:solidFill>
                <a:latin typeface="Arial" charset="0"/>
              </a:defRPr>
            </a:lvl9pPr>
          </a:lstStyle>
          <a:p>
            <a:fld id="{22C231A6-3C1A-44A1-8328-29D8AD43F57D}" type="slidenum">
              <a:rPr lang="en-US" altLang="en-US" sz="1400" smtClean="0">
                <a:solidFill>
                  <a:srgbClr val="000000"/>
                </a:solidFill>
              </a:rPr>
              <a:pPr/>
              <a:t>13</a:t>
            </a:fld>
            <a:endParaRPr lang="en-US" altLang="en-US" sz="1400" dirty="0" smtClean="0">
              <a:solidFill>
                <a:srgbClr val="000000"/>
              </a:solidFill>
            </a:endParaRPr>
          </a:p>
        </p:txBody>
      </p:sp>
    </p:spTree>
    <p:extLst>
      <p:ext uri="{BB962C8B-B14F-4D97-AF65-F5344CB8AC3E}">
        <p14:creationId xmlns:p14="http://schemas.microsoft.com/office/powerpoint/2010/main" val="1309345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33400" y="914400"/>
            <a:ext cx="8077200" cy="884238"/>
          </a:xfrm>
        </p:spPr>
        <p:txBody>
          <a:bodyPr/>
          <a:lstStyle/>
          <a:p>
            <a:r>
              <a:rPr lang="en-CA" altLang="en-US" b="1" dirty="0" smtClean="0">
                <a:solidFill>
                  <a:srgbClr val="7030A0"/>
                </a:solidFill>
                <a:latin typeface="Trebuchet MS" pitchFamily="34" charset="0"/>
              </a:rPr>
              <a:t>The greatest needs….</a:t>
            </a:r>
          </a:p>
        </p:txBody>
      </p:sp>
      <p:sp>
        <p:nvSpPr>
          <p:cNvPr id="13315" name="Content Placeholder 2"/>
          <p:cNvSpPr>
            <a:spLocks noGrp="1"/>
          </p:cNvSpPr>
          <p:nvPr>
            <p:ph idx="1"/>
          </p:nvPr>
        </p:nvSpPr>
        <p:spPr>
          <a:xfrm>
            <a:off x="304800" y="1828800"/>
            <a:ext cx="8458200" cy="4876800"/>
          </a:xfrm>
        </p:spPr>
        <p:txBody>
          <a:bodyPr/>
          <a:lstStyle/>
          <a:p>
            <a:pPr marL="0" indent="0">
              <a:spcAft>
                <a:spcPts val="600"/>
              </a:spcAft>
              <a:buFontTx/>
              <a:buNone/>
            </a:pPr>
            <a:r>
              <a:rPr lang="en-CA" altLang="en-US" sz="2000" b="1" dirty="0" smtClean="0"/>
              <a:t>   </a:t>
            </a:r>
            <a:r>
              <a:rPr lang="en-CA" altLang="en-US" sz="2800" b="1" dirty="0" smtClean="0">
                <a:latin typeface="Trebuchet MS" pitchFamily="34" charset="0"/>
              </a:rPr>
              <a:t>Rebuilding lives</a:t>
            </a:r>
          </a:p>
          <a:p>
            <a:pPr lvl="1">
              <a:spcAft>
                <a:spcPts val="600"/>
              </a:spcAft>
              <a:buFont typeface="Wingdings" panose="05000000000000000000" pitchFamily="2" charset="2"/>
              <a:buChar char="§"/>
            </a:pPr>
            <a:r>
              <a:rPr lang="en-CA" altLang="en-US" sz="2400" dirty="0" smtClean="0">
                <a:latin typeface="Trebuchet MS" pitchFamily="34" charset="0"/>
              </a:rPr>
              <a:t>Peer Support Groups</a:t>
            </a:r>
          </a:p>
          <a:p>
            <a:pPr lvl="1">
              <a:spcAft>
                <a:spcPts val="600"/>
              </a:spcAft>
              <a:buFont typeface="Wingdings" panose="05000000000000000000" pitchFamily="2" charset="2"/>
              <a:buChar char="§"/>
            </a:pPr>
            <a:r>
              <a:rPr lang="en-CA" altLang="en-US" sz="2400" dirty="0" smtClean="0">
                <a:latin typeface="Trebuchet MS" pitchFamily="34" charset="0"/>
              </a:rPr>
              <a:t>Trauma-informed counselling and healing programs</a:t>
            </a:r>
          </a:p>
          <a:p>
            <a:pPr lvl="1">
              <a:spcAft>
                <a:spcPts val="600"/>
              </a:spcAft>
              <a:buFont typeface="Wingdings" panose="05000000000000000000" pitchFamily="2" charset="2"/>
              <a:buChar char="§"/>
            </a:pPr>
            <a:r>
              <a:rPr lang="en-CA" altLang="en-US" sz="2400" dirty="0" smtClean="0">
                <a:latin typeface="Trebuchet MS" pitchFamily="34" charset="0"/>
              </a:rPr>
              <a:t>Access to educational upgrading, meaningful employment, and permanent housing</a:t>
            </a:r>
          </a:p>
          <a:p>
            <a:pPr lvl="1">
              <a:spcAft>
                <a:spcPts val="600"/>
              </a:spcAft>
              <a:buFont typeface="Wingdings" panose="05000000000000000000" pitchFamily="2" charset="2"/>
              <a:buChar char="§"/>
            </a:pPr>
            <a:r>
              <a:rPr lang="en-CA" altLang="en-US" sz="2400" dirty="0" smtClean="0">
                <a:latin typeface="Trebuchet MS" pitchFamily="34" charset="0"/>
              </a:rPr>
              <a:t>Victim witness and pre-trial support</a:t>
            </a:r>
          </a:p>
          <a:p>
            <a:pPr lvl="1">
              <a:spcAft>
                <a:spcPts val="600"/>
              </a:spcAft>
              <a:buFont typeface="Wingdings" panose="05000000000000000000" pitchFamily="2" charset="2"/>
              <a:buChar char="§"/>
            </a:pPr>
            <a:r>
              <a:rPr lang="en-CA" altLang="en-US" sz="2400" dirty="0" smtClean="0">
                <a:latin typeface="Trebuchet MS" pitchFamily="34" charset="0"/>
              </a:rPr>
              <a:t>Revocation of criminal records</a:t>
            </a:r>
          </a:p>
          <a:p>
            <a:pPr marL="0" indent="0">
              <a:spcAft>
                <a:spcPts val="600"/>
              </a:spcAft>
              <a:buFontTx/>
              <a:buNone/>
            </a:pPr>
            <a:r>
              <a:rPr lang="en-CA" altLang="en-US" b="1" dirty="0" smtClean="0">
                <a:latin typeface="Trebuchet MS" pitchFamily="34" charset="0"/>
              </a:rPr>
              <a:t>    </a:t>
            </a:r>
            <a:endParaRPr lang="en-CA" altLang="en-US" dirty="0" smtClean="0">
              <a:latin typeface="Trebuchet MS" pitchFamily="34" charset="0"/>
            </a:endParaRPr>
          </a:p>
        </p:txBody>
      </p:sp>
      <p:sp>
        <p:nvSpPr>
          <p:cNvPr id="1331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a:defRPr sz="2000">
                <a:solidFill>
                  <a:schemeClr val="tx1"/>
                </a:solidFill>
                <a:latin typeface="Arial" charset="0"/>
              </a:defRPr>
            </a:lvl2pPr>
            <a:lvl3pPr>
              <a:defRPr sz="2400">
                <a:solidFill>
                  <a:schemeClr val="tx1"/>
                </a:solidFill>
                <a:latin typeface="Arial" charset="0"/>
              </a:defRPr>
            </a:lvl3pPr>
            <a:lvl4pPr>
              <a:defRPr sz="1600">
                <a:solidFill>
                  <a:schemeClr val="tx1"/>
                </a:solidFill>
                <a:latin typeface="Arial" charset="0"/>
              </a:defRPr>
            </a:lvl4pPr>
            <a:lvl5pPr>
              <a:defRPr sz="1400">
                <a:solidFill>
                  <a:schemeClr val="tx1"/>
                </a:solidFill>
                <a:latin typeface="Arial" charset="0"/>
              </a:defRPr>
            </a:lvl5pPr>
            <a:lvl6pPr eaLnBrk="0" hangingPunct="0">
              <a:defRPr sz="1400">
                <a:solidFill>
                  <a:schemeClr val="tx1"/>
                </a:solidFill>
                <a:latin typeface="Arial" charset="0"/>
              </a:defRPr>
            </a:lvl6pPr>
            <a:lvl7pPr eaLnBrk="0" hangingPunct="0">
              <a:defRPr sz="1400">
                <a:solidFill>
                  <a:schemeClr val="tx1"/>
                </a:solidFill>
                <a:latin typeface="Arial" charset="0"/>
              </a:defRPr>
            </a:lvl7pPr>
            <a:lvl8pPr eaLnBrk="0" hangingPunct="0">
              <a:defRPr sz="1400">
                <a:solidFill>
                  <a:schemeClr val="tx1"/>
                </a:solidFill>
                <a:latin typeface="Arial" charset="0"/>
              </a:defRPr>
            </a:lvl8pPr>
            <a:lvl9pPr eaLnBrk="0" hangingPunct="0">
              <a:defRPr sz="1400">
                <a:solidFill>
                  <a:schemeClr val="tx1"/>
                </a:solidFill>
                <a:latin typeface="Arial" charset="0"/>
              </a:defRPr>
            </a:lvl9pPr>
          </a:lstStyle>
          <a:p>
            <a:fld id="{215E90F2-D242-4BDD-9A7E-FBF2EA309344}" type="slidenum">
              <a:rPr lang="en-US" altLang="en-US" sz="1400" smtClean="0">
                <a:solidFill>
                  <a:srgbClr val="000000"/>
                </a:solidFill>
              </a:rPr>
              <a:pPr/>
              <a:t>14</a:t>
            </a:fld>
            <a:endParaRPr lang="en-US" altLang="en-US" sz="1400" dirty="0" smtClean="0">
              <a:solidFill>
                <a:srgbClr val="000000"/>
              </a:solidFill>
            </a:endParaRPr>
          </a:p>
        </p:txBody>
      </p:sp>
    </p:spTree>
    <p:extLst>
      <p:ext uri="{BB962C8B-B14F-4D97-AF65-F5344CB8AC3E}">
        <p14:creationId xmlns:p14="http://schemas.microsoft.com/office/powerpoint/2010/main" val="22032562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33400" y="914400"/>
            <a:ext cx="8077200" cy="884238"/>
          </a:xfrm>
        </p:spPr>
        <p:txBody>
          <a:bodyPr/>
          <a:lstStyle/>
          <a:p>
            <a:r>
              <a:rPr lang="en-CA" altLang="en-US" b="1" dirty="0" smtClean="0">
                <a:solidFill>
                  <a:srgbClr val="7030A0"/>
                </a:solidFill>
                <a:latin typeface="Trebuchet MS" pitchFamily="34" charset="0"/>
              </a:rPr>
              <a:t>The greatest needs….</a:t>
            </a:r>
          </a:p>
        </p:txBody>
      </p:sp>
      <p:sp>
        <p:nvSpPr>
          <p:cNvPr id="13315" name="Content Placeholder 2"/>
          <p:cNvSpPr>
            <a:spLocks noGrp="1"/>
          </p:cNvSpPr>
          <p:nvPr>
            <p:ph idx="1"/>
          </p:nvPr>
        </p:nvSpPr>
        <p:spPr>
          <a:xfrm>
            <a:off x="304800" y="1676400"/>
            <a:ext cx="8458200" cy="5029200"/>
          </a:xfrm>
        </p:spPr>
        <p:txBody>
          <a:bodyPr/>
          <a:lstStyle/>
          <a:p>
            <a:pPr marL="0" indent="0">
              <a:buFontTx/>
              <a:buNone/>
            </a:pPr>
            <a:r>
              <a:rPr lang="en-CA" altLang="en-US" sz="2000" b="1" dirty="0" smtClean="0"/>
              <a:t>   </a:t>
            </a:r>
            <a:endParaRPr lang="en-CA" altLang="en-US" dirty="0" smtClean="0">
              <a:latin typeface="Trebuchet MS" pitchFamily="34" charset="0"/>
            </a:endParaRPr>
          </a:p>
          <a:p>
            <a:pPr marL="0" indent="0">
              <a:spcAft>
                <a:spcPts val="600"/>
              </a:spcAft>
              <a:buFontTx/>
              <a:buNone/>
            </a:pPr>
            <a:r>
              <a:rPr lang="en-CA" altLang="en-US" sz="2800" b="1" dirty="0" smtClean="0">
                <a:latin typeface="Trebuchet MS" pitchFamily="34" charset="0"/>
              </a:rPr>
              <a:t>    System change:</a:t>
            </a:r>
          </a:p>
          <a:p>
            <a:pPr lvl="1">
              <a:spcAft>
                <a:spcPts val="600"/>
              </a:spcAft>
              <a:buFont typeface="Wingdings" panose="05000000000000000000" pitchFamily="2" charset="2"/>
              <a:buChar char="§"/>
            </a:pPr>
            <a:r>
              <a:rPr lang="en-CA" altLang="en-US" sz="2400" dirty="0" smtClean="0">
                <a:latin typeface="Trebuchet MS" pitchFamily="34" charset="0"/>
              </a:rPr>
              <a:t>Data collection tools, aggregate reporting and analysis</a:t>
            </a:r>
          </a:p>
          <a:p>
            <a:pPr lvl="1">
              <a:spcAft>
                <a:spcPts val="600"/>
              </a:spcAft>
              <a:buFont typeface="Wingdings" panose="05000000000000000000" pitchFamily="2" charset="2"/>
              <a:buChar char="§"/>
            </a:pPr>
            <a:r>
              <a:rPr lang="en-CA" altLang="en-US" sz="2400" dirty="0">
                <a:latin typeface="Trebuchet MS" pitchFamily="34" charset="0"/>
              </a:rPr>
              <a:t>I</a:t>
            </a:r>
            <a:r>
              <a:rPr lang="en-CA" altLang="en-US" sz="2400" dirty="0" smtClean="0">
                <a:latin typeface="Trebuchet MS" pitchFamily="34" charset="0"/>
              </a:rPr>
              <a:t>ntegrated federal, provincial and municipal strategies – coordinated between and across sectors </a:t>
            </a:r>
            <a:endParaRPr lang="en-CA" altLang="en-US" sz="2400" dirty="0">
              <a:latin typeface="Trebuchet MS" pitchFamily="34" charset="0"/>
            </a:endParaRPr>
          </a:p>
          <a:p>
            <a:pPr lvl="1">
              <a:spcAft>
                <a:spcPts val="600"/>
              </a:spcAft>
              <a:buFont typeface="Wingdings" panose="05000000000000000000" pitchFamily="2" charset="2"/>
              <a:buChar char="§"/>
            </a:pPr>
            <a:r>
              <a:rPr lang="en-CA" altLang="en-US" sz="2400" dirty="0" smtClean="0">
                <a:latin typeface="Trebuchet MS" pitchFamily="34" charset="0"/>
              </a:rPr>
              <a:t>Business sector prevention initiatives</a:t>
            </a:r>
          </a:p>
          <a:p>
            <a:pPr lvl="1">
              <a:spcAft>
                <a:spcPts val="600"/>
              </a:spcAft>
              <a:buFont typeface="Wingdings" panose="05000000000000000000" pitchFamily="2" charset="2"/>
              <a:buChar char="§"/>
            </a:pPr>
            <a:r>
              <a:rPr lang="en-CA" altLang="en-US" sz="2400" dirty="0" smtClean="0">
                <a:latin typeface="Trebuchet MS" pitchFamily="34" charset="0"/>
              </a:rPr>
              <a:t>Specialized training  and capacity building across sectors</a:t>
            </a:r>
          </a:p>
          <a:p>
            <a:pPr lvl="1">
              <a:spcAft>
                <a:spcPts val="600"/>
              </a:spcAft>
              <a:buFont typeface="Wingdings" panose="05000000000000000000" pitchFamily="2" charset="2"/>
              <a:buChar char="§"/>
            </a:pPr>
            <a:r>
              <a:rPr lang="en-CA" altLang="en-US" sz="2400" dirty="0" smtClean="0">
                <a:latin typeface="Trebuchet MS" pitchFamily="34" charset="0"/>
              </a:rPr>
              <a:t>Vicarious training for staff working in the field</a:t>
            </a:r>
          </a:p>
        </p:txBody>
      </p:sp>
      <p:sp>
        <p:nvSpPr>
          <p:cNvPr id="1331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a:defRPr sz="2000">
                <a:solidFill>
                  <a:schemeClr val="tx1"/>
                </a:solidFill>
                <a:latin typeface="Arial" charset="0"/>
              </a:defRPr>
            </a:lvl2pPr>
            <a:lvl3pPr>
              <a:defRPr sz="2400">
                <a:solidFill>
                  <a:schemeClr val="tx1"/>
                </a:solidFill>
                <a:latin typeface="Arial" charset="0"/>
              </a:defRPr>
            </a:lvl3pPr>
            <a:lvl4pPr>
              <a:defRPr sz="1600">
                <a:solidFill>
                  <a:schemeClr val="tx1"/>
                </a:solidFill>
                <a:latin typeface="Arial" charset="0"/>
              </a:defRPr>
            </a:lvl4pPr>
            <a:lvl5pPr>
              <a:defRPr sz="1400">
                <a:solidFill>
                  <a:schemeClr val="tx1"/>
                </a:solidFill>
                <a:latin typeface="Arial" charset="0"/>
              </a:defRPr>
            </a:lvl5pPr>
            <a:lvl6pPr eaLnBrk="0" hangingPunct="0">
              <a:defRPr sz="1400">
                <a:solidFill>
                  <a:schemeClr val="tx1"/>
                </a:solidFill>
                <a:latin typeface="Arial" charset="0"/>
              </a:defRPr>
            </a:lvl6pPr>
            <a:lvl7pPr eaLnBrk="0" hangingPunct="0">
              <a:defRPr sz="1400">
                <a:solidFill>
                  <a:schemeClr val="tx1"/>
                </a:solidFill>
                <a:latin typeface="Arial" charset="0"/>
              </a:defRPr>
            </a:lvl7pPr>
            <a:lvl8pPr eaLnBrk="0" hangingPunct="0">
              <a:defRPr sz="1400">
                <a:solidFill>
                  <a:schemeClr val="tx1"/>
                </a:solidFill>
                <a:latin typeface="Arial" charset="0"/>
              </a:defRPr>
            </a:lvl8pPr>
            <a:lvl9pPr eaLnBrk="0" hangingPunct="0">
              <a:defRPr sz="1400">
                <a:solidFill>
                  <a:schemeClr val="tx1"/>
                </a:solidFill>
                <a:latin typeface="Arial" charset="0"/>
              </a:defRPr>
            </a:lvl9pPr>
          </a:lstStyle>
          <a:p>
            <a:fld id="{215E90F2-D242-4BDD-9A7E-FBF2EA309344}" type="slidenum">
              <a:rPr lang="en-US" altLang="en-US" sz="1400" smtClean="0">
                <a:solidFill>
                  <a:srgbClr val="000000"/>
                </a:solidFill>
              </a:rPr>
              <a:pPr/>
              <a:t>15</a:t>
            </a:fld>
            <a:endParaRPr lang="en-US" altLang="en-US" sz="1400" dirty="0" smtClean="0">
              <a:solidFill>
                <a:srgbClr val="000000"/>
              </a:solidFill>
            </a:endParaRPr>
          </a:p>
        </p:txBody>
      </p:sp>
    </p:spTree>
    <p:extLst>
      <p:ext uri="{BB962C8B-B14F-4D97-AF65-F5344CB8AC3E}">
        <p14:creationId xmlns:p14="http://schemas.microsoft.com/office/powerpoint/2010/main" val="22032562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latin typeface="Trebuchet MS" panose="020B0603020202020204" pitchFamily="34" charset="0"/>
              </a:rPr>
              <a:t>5-year Anti-Trafficking Strategy</a:t>
            </a:r>
            <a:endParaRPr lang="en-US" b="1" dirty="0">
              <a:solidFill>
                <a:srgbClr val="7030A0"/>
              </a:solidFill>
              <a:latin typeface="Trebuchet MS" panose="020B0603020202020204" pitchFamily="34" charset="0"/>
            </a:endParaRPr>
          </a:p>
        </p:txBody>
      </p:sp>
      <p:sp>
        <p:nvSpPr>
          <p:cNvPr id="3" name="Content Placeholder 2"/>
          <p:cNvSpPr>
            <a:spLocks noGrp="1"/>
          </p:cNvSpPr>
          <p:nvPr>
            <p:ph idx="1"/>
          </p:nvPr>
        </p:nvSpPr>
        <p:spPr>
          <a:xfrm>
            <a:off x="457200" y="2133600"/>
            <a:ext cx="8534400" cy="3992563"/>
          </a:xfrm>
        </p:spPr>
        <p:txBody>
          <a:bodyPr/>
          <a:lstStyle/>
          <a:p>
            <a:pPr marL="0" indent="0">
              <a:buNone/>
            </a:pPr>
            <a:r>
              <a:rPr lang="en-US" b="1" dirty="0" smtClean="0">
                <a:latin typeface="Trebuchet MS" panose="020B0603020202020204" pitchFamily="34" charset="0"/>
              </a:rPr>
              <a:t>Heartbreaking to Groundbreaking:</a:t>
            </a:r>
          </a:p>
          <a:p>
            <a:pPr marL="0" indent="0">
              <a:buNone/>
            </a:pPr>
            <a:endParaRPr lang="en-US" sz="1100" u="sng" dirty="0" smtClean="0">
              <a:latin typeface="Trebuchet MS" panose="020B0603020202020204" pitchFamily="34" charset="0"/>
            </a:endParaRPr>
          </a:p>
          <a:p>
            <a:pPr marL="457200" indent="-457200">
              <a:buFont typeface="+mj-lt"/>
              <a:buAutoNum type="arabicPeriod"/>
            </a:pPr>
            <a:r>
              <a:rPr lang="en-US" dirty="0" smtClean="0">
                <a:latin typeface="Trebuchet MS" panose="020B0603020202020204" pitchFamily="34" charset="0"/>
              </a:rPr>
              <a:t>Grants</a:t>
            </a:r>
          </a:p>
          <a:p>
            <a:pPr marL="457200" indent="-457200">
              <a:buFont typeface="+mj-lt"/>
              <a:buAutoNum type="arabicPeriod"/>
            </a:pPr>
            <a:r>
              <a:rPr lang="en-US" dirty="0" smtClean="0">
                <a:latin typeface="Trebuchet MS" panose="020B0603020202020204" pitchFamily="34" charset="0"/>
              </a:rPr>
              <a:t>Promoting Collective Action</a:t>
            </a:r>
          </a:p>
          <a:p>
            <a:pPr marL="457200" indent="-457200">
              <a:buFont typeface="+mj-lt"/>
              <a:buAutoNum type="arabicPeriod"/>
            </a:pPr>
            <a:r>
              <a:rPr lang="en-US" dirty="0" smtClean="0">
                <a:latin typeface="Trebuchet MS" panose="020B0603020202020204" pitchFamily="34" charset="0"/>
              </a:rPr>
              <a:t>Sharing knowledge/expertise = system change</a:t>
            </a:r>
          </a:p>
          <a:p>
            <a:pPr marL="457200" indent="-457200">
              <a:buFont typeface="+mj-lt"/>
              <a:buAutoNum type="arabicPeriod"/>
            </a:pPr>
            <a:endParaRPr lang="en-US" dirty="0">
              <a:latin typeface="Trebuchet MS" panose="020B0603020202020204" pitchFamily="34" charset="0"/>
            </a:endParaRPr>
          </a:p>
          <a:p>
            <a:pPr marL="0" indent="0">
              <a:buNone/>
            </a:pPr>
            <a:r>
              <a:rPr lang="en-US" dirty="0">
                <a:latin typeface="Trebuchet MS" panose="020B0603020202020204" pitchFamily="34" charset="0"/>
                <a:hlinkClick r:id="rId3"/>
              </a:rPr>
              <a:t>http://</a:t>
            </a:r>
            <a:r>
              <a:rPr lang="en-US" dirty="0" smtClean="0">
                <a:latin typeface="Trebuchet MS" panose="020B0603020202020204" pitchFamily="34" charset="0"/>
                <a:hlinkClick r:id="rId3"/>
              </a:rPr>
              <a:t>canadianwomensfoundation.uberflip.com/i/395419</a:t>
            </a:r>
            <a:endParaRPr lang="en-US" dirty="0" smtClean="0">
              <a:latin typeface="Trebuchet MS" panose="020B0603020202020204" pitchFamily="34" charset="0"/>
            </a:endParaRPr>
          </a:p>
          <a:p>
            <a:pPr marL="0" indent="0">
              <a:buNone/>
            </a:pPr>
            <a:endParaRPr lang="en-US" dirty="0">
              <a:latin typeface="Trebuchet MS" panose="020B0603020202020204" pitchFamily="34" charset="0"/>
            </a:endParaRPr>
          </a:p>
        </p:txBody>
      </p:sp>
      <p:sp>
        <p:nvSpPr>
          <p:cNvPr id="4" name="Slide Number Placeholder 3"/>
          <p:cNvSpPr>
            <a:spLocks noGrp="1"/>
          </p:cNvSpPr>
          <p:nvPr>
            <p:ph type="sldNum" sz="quarter" idx="10"/>
          </p:nvPr>
        </p:nvSpPr>
        <p:spPr/>
        <p:txBody>
          <a:bodyPr/>
          <a:lstStyle/>
          <a:p>
            <a:pPr>
              <a:defRPr/>
            </a:pPr>
            <a:fld id="{1E2AAA73-79CA-43CE-9C4C-16BBDF59924D}" type="slidenum">
              <a:rPr lang="en-US" smtClean="0"/>
              <a:pPr>
                <a:defRPr/>
              </a:pPr>
              <a:t>16</a:t>
            </a:fld>
            <a:endParaRPr lang="en-US" dirty="0"/>
          </a:p>
        </p:txBody>
      </p:sp>
    </p:spTree>
    <p:extLst>
      <p:ext uri="{BB962C8B-B14F-4D97-AF65-F5344CB8AC3E}">
        <p14:creationId xmlns:p14="http://schemas.microsoft.com/office/powerpoint/2010/main" val="15940846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latin typeface="Trebuchet MS" panose="020B0603020202020204" pitchFamily="34" charset="0"/>
              </a:rPr>
              <a:t>Resources</a:t>
            </a:r>
            <a:endParaRPr lang="en-US" b="1" dirty="0">
              <a:solidFill>
                <a:srgbClr val="7030A0"/>
              </a:solidFill>
              <a:latin typeface="Trebuchet MS" panose="020B0603020202020204" pitchFamily="34" charset="0"/>
            </a:endParaRPr>
          </a:p>
        </p:txBody>
      </p:sp>
      <p:sp>
        <p:nvSpPr>
          <p:cNvPr id="3" name="Content Placeholder 2"/>
          <p:cNvSpPr>
            <a:spLocks noGrp="1"/>
          </p:cNvSpPr>
          <p:nvPr>
            <p:ph idx="1"/>
          </p:nvPr>
        </p:nvSpPr>
        <p:spPr>
          <a:xfrm>
            <a:off x="457200" y="1905000"/>
            <a:ext cx="8229600" cy="4648200"/>
          </a:xfrm>
        </p:spPr>
        <p:txBody>
          <a:bodyPr/>
          <a:lstStyle/>
          <a:p>
            <a:pPr marL="457200" indent="-457200">
              <a:spcAft>
                <a:spcPts val="600"/>
              </a:spcAft>
              <a:buAutoNum type="arabicPeriod"/>
            </a:pPr>
            <a:r>
              <a:rPr lang="en-US" b="1" dirty="0" smtClean="0">
                <a:latin typeface="Trebuchet MS" panose="020B0603020202020204" pitchFamily="34" charset="0"/>
              </a:rPr>
              <a:t>“No More” </a:t>
            </a:r>
            <a:r>
              <a:rPr lang="en-CA" dirty="0">
                <a:latin typeface="Trebuchet MS" panose="020B0603020202020204" pitchFamily="34" charset="0"/>
              </a:rPr>
              <a:t>Ending Sex Trafficking in Canada – Report of </a:t>
            </a:r>
            <a:r>
              <a:rPr lang="en-CA" dirty="0" smtClean="0">
                <a:latin typeface="Trebuchet MS" panose="020B0603020202020204" pitchFamily="34" charset="0"/>
              </a:rPr>
              <a:t>	the </a:t>
            </a:r>
            <a:r>
              <a:rPr lang="en-CA" dirty="0">
                <a:latin typeface="Trebuchet MS" panose="020B0603020202020204" pitchFamily="34" charset="0"/>
              </a:rPr>
              <a:t>National Task Force on Sex Trafficking </a:t>
            </a:r>
            <a:r>
              <a:rPr lang="en-CA" dirty="0" smtClean="0">
                <a:latin typeface="Trebuchet MS" panose="020B0603020202020204" pitchFamily="34" charset="0"/>
              </a:rPr>
              <a:t>of Women </a:t>
            </a:r>
            <a:r>
              <a:rPr lang="en-CA" dirty="0">
                <a:latin typeface="Trebuchet MS" panose="020B0603020202020204" pitchFamily="34" charset="0"/>
              </a:rPr>
              <a:t>and Girls in Canada </a:t>
            </a:r>
            <a:endParaRPr lang="en-CA" dirty="0" smtClean="0">
              <a:latin typeface="Trebuchet MS" panose="020B0603020202020204" pitchFamily="34" charset="0"/>
            </a:endParaRPr>
          </a:p>
          <a:p>
            <a:pPr marL="457200" indent="-457200">
              <a:spcAft>
                <a:spcPts val="600"/>
              </a:spcAft>
              <a:buAutoNum type="arabicPeriod"/>
            </a:pPr>
            <a:r>
              <a:rPr lang="en-CA" dirty="0" smtClean="0">
                <a:latin typeface="Trebuchet MS" panose="020B0603020202020204" pitchFamily="34" charset="0"/>
              </a:rPr>
              <a:t>Roundtable reports: Survivors and Front Line Service Providers</a:t>
            </a:r>
          </a:p>
          <a:p>
            <a:pPr marL="457200" indent="-457200">
              <a:spcAft>
                <a:spcPts val="600"/>
              </a:spcAft>
              <a:buAutoNum type="arabicPeriod"/>
            </a:pPr>
            <a:r>
              <a:rPr lang="en-CA" dirty="0" smtClean="0">
                <a:latin typeface="Trebuchet MS" panose="020B0603020202020204" pitchFamily="34" charset="0"/>
              </a:rPr>
              <a:t>Commissioned research on incidence, legal, justice and policy, Indigenous Women and Girls in Trafficking</a:t>
            </a:r>
          </a:p>
          <a:p>
            <a:pPr marL="457200" indent="-457200">
              <a:spcAft>
                <a:spcPts val="600"/>
              </a:spcAft>
              <a:buAutoNum type="arabicPeriod"/>
            </a:pPr>
            <a:r>
              <a:rPr lang="en-CA" dirty="0" smtClean="0">
                <a:latin typeface="Trebuchet MS" panose="020B0603020202020204" pitchFamily="34" charset="0"/>
              </a:rPr>
              <a:t>Infographics, fact sheets, How You Can Help! </a:t>
            </a:r>
            <a:endParaRPr lang="en-US" dirty="0">
              <a:latin typeface="Trebuchet MS" panose="020B0603020202020204" pitchFamily="34" charset="0"/>
            </a:endParaRPr>
          </a:p>
          <a:p>
            <a:pPr marL="0" indent="0" algn="ctr">
              <a:spcAft>
                <a:spcPts val="600"/>
              </a:spcAft>
              <a:buNone/>
            </a:pPr>
            <a:r>
              <a:rPr lang="en-US" dirty="0" smtClean="0">
                <a:latin typeface="Trebuchet MS" panose="020B0603020202020204" pitchFamily="34" charset="0"/>
                <a:hlinkClick r:id="rId3"/>
              </a:rPr>
              <a:t>http</a:t>
            </a:r>
            <a:r>
              <a:rPr lang="en-US" dirty="0">
                <a:latin typeface="Trebuchet MS" panose="020B0603020202020204" pitchFamily="34" charset="0"/>
                <a:hlinkClick r:id="rId3"/>
              </a:rPr>
              <a:t>://</a:t>
            </a:r>
            <a:r>
              <a:rPr lang="en-US" dirty="0" smtClean="0">
                <a:latin typeface="Trebuchet MS" panose="020B0603020202020204" pitchFamily="34" charset="0"/>
                <a:hlinkClick r:id="rId3"/>
              </a:rPr>
              <a:t>www.canadianwomen.org/reports/trafficking</a:t>
            </a:r>
            <a:endParaRPr lang="en-US" dirty="0" smtClean="0">
              <a:latin typeface="Trebuchet MS" panose="020B0603020202020204" pitchFamily="34" charset="0"/>
            </a:endParaRPr>
          </a:p>
          <a:p>
            <a:pPr marL="0" indent="0">
              <a:buNone/>
            </a:pPr>
            <a:endParaRPr lang="en-US" dirty="0">
              <a:latin typeface="Trebuchet MS" panose="020B0603020202020204" pitchFamily="34" charset="0"/>
            </a:endParaRPr>
          </a:p>
        </p:txBody>
      </p:sp>
      <p:sp>
        <p:nvSpPr>
          <p:cNvPr id="4" name="Slide Number Placeholder 3"/>
          <p:cNvSpPr>
            <a:spLocks noGrp="1"/>
          </p:cNvSpPr>
          <p:nvPr>
            <p:ph type="sldNum" sz="quarter" idx="10"/>
          </p:nvPr>
        </p:nvSpPr>
        <p:spPr/>
        <p:txBody>
          <a:bodyPr/>
          <a:lstStyle/>
          <a:p>
            <a:pPr>
              <a:defRPr/>
            </a:pPr>
            <a:fld id="{1E2AAA73-79CA-43CE-9C4C-16BBDF59924D}" type="slidenum">
              <a:rPr lang="en-US" smtClean="0"/>
              <a:pPr>
                <a:defRPr/>
              </a:pPr>
              <a:t>17</a:t>
            </a:fld>
            <a:endParaRPr lang="en-US" dirty="0"/>
          </a:p>
        </p:txBody>
      </p:sp>
    </p:spTree>
    <p:extLst>
      <p:ext uri="{BB962C8B-B14F-4D97-AF65-F5344CB8AC3E}">
        <p14:creationId xmlns:p14="http://schemas.microsoft.com/office/powerpoint/2010/main" val="2963190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609600"/>
            <a:ext cx="8001000" cy="1219200"/>
          </a:xfrm>
        </p:spPr>
        <p:txBody>
          <a:bodyPr/>
          <a:lstStyle/>
          <a:p>
            <a:r>
              <a:rPr lang="en-CA" altLang="en-US" b="1" dirty="0" smtClean="0">
                <a:solidFill>
                  <a:srgbClr val="7030A0"/>
                </a:solidFill>
                <a:latin typeface="Trebuchet MS" pitchFamily="34" charset="0"/>
              </a:rPr>
              <a:t>Inspiration Moving Forward</a:t>
            </a:r>
          </a:p>
        </p:txBody>
      </p:sp>
      <p:sp>
        <p:nvSpPr>
          <p:cNvPr id="14339" name="Content Placeholder 2"/>
          <p:cNvSpPr>
            <a:spLocks noGrp="1"/>
          </p:cNvSpPr>
          <p:nvPr>
            <p:ph idx="1"/>
          </p:nvPr>
        </p:nvSpPr>
        <p:spPr>
          <a:xfrm>
            <a:off x="304800" y="1676400"/>
            <a:ext cx="8153400" cy="4297363"/>
          </a:xfrm>
        </p:spPr>
        <p:txBody>
          <a:bodyPr/>
          <a:lstStyle/>
          <a:p>
            <a:pPr lvl="1">
              <a:spcAft>
                <a:spcPts val="600"/>
              </a:spcAft>
              <a:buFont typeface="Wingdings" panose="05000000000000000000" pitchFamily="2" charset="2"/>
              <a:buChar char="§"/>
            </a:pPr>
            <a:r>
              <a:rPr lang="en-CA" altLang="en-US" sz="2400" dirty="0" smtClean="0">
                <a:latin typeface="Trebuchet MS" pitchFamily="34" charset="0"/>
              </a:rPr>
              <a:t>The innocence, wisdom, resilience of girls and women and their ability, against all odds to rebuild their lives</a:t>
            </a:r>
          </a:p>
          <a:p>
            <a:pPr lvl="1">
              <a:spcAft>
                <a:spcPts val="600"/>
              </a:spcAft>
              <a:buFont typeface="Wingdings" panose="05000000000000000000" pitchFamily="2" charset="2"/>
              <a:buChar char="§"/>
            </a:pPr>
            <a:r>
              <a:rPr lang="en-CA" altLang="en-US" sz="2400" dirty="0" smtClean="0">
                <a:latin typeface="Trebuchet MS" pitchFamily="34" charset="0"/>
              </a:rPr>
              <a:t>The courage and leadership of Aboriginal women – their healing programs, grandmother's councils, the families of missing and murdered Aboriginal women</a:t>
            </a:r>
          </a:p>
          <a:p>
            <a:pPr lvl="1">
              <a:spcAft>
                <a:spcPts val="600"/>
              </a:spcAft>
              <a:buFont typeface="Wingdings" panose="05000000000000000000" pitchFamily="2" charset="2"/>
              <a:buChar char="§"/>
            </a:pPr>
            <a:r>
              <a:rPr lang="en-CA" altLang="en-US" sz="2400" dirty="0" smtClean="0">
                <a:latin typeface="Trebuchet MS" pitchFamily="34" charset="0"/>
              </a:rPr>
              <a:t>The remarkable strength of young women who are trafficked into Canada and the immigrant and refugee organizations who are creating awareness and advocating for change</a:t>
            </a:r>
          </a:p>
          <a:p>
            <a:pPr lvl="1">
              <a:spcAft>
                <a:spcPts val="600"/>
              </a:spcAft>
              <a:buFont typeface="Arial" charset="0"/>
              <a:buChar char="•"/>
            </a:pPr>
            <a:endParaRPr lang="en-CA" altLang="en-US" sz="2400" dirty="0" smtClean="0">
              <a:latin typeface="Trebuchet MS" pitchFamily="34" charset="0"/>
            </a:endParaRPr>
          </a:p>
        </p:txBody>
      </p:sp>
      <p:sp>
        <p:nvSpPr>
          <p:cNvPr id="1434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a:defRPr sz="2000">
                <a:solidFill>
                  <a:schemeClr val="tx1"/>
                </a:solidFill>
                <a:latin typeface="Arial" charset="0"/>
              </a:defRPr>
            </a:lvl2pPr>
            <a:lvl3pPr>
              <a:defRPr sz="2400">
                <a:solidFill>
                  <a:schemeClr val="tx1"/>
                </a:solidFill>
                <a:latin typeface="Arial" charset="0"/>
              </a:defRPr>
            </a:lvl3pPr>
            <a:lvl4pPr>
              <a:defRPr sz="1600">
                <a:solidFill>
                  <a:schemeClr val="tx1"/>
                </a:solidFill>
                <a:latin typeface="Arial" charset="0"/>
              </a:defRPr>
            </a:lvl4pPr>
            <a:lvl5pPr>
              <a:defRPr sz="1400">
                <a:solidFill>
                  <a:schemeClr val="tx1"/>
                </a:solidFill>
                <a:latin typeface="Arial" charset="0"/>
              </a:defRPr>
            </a:lvl5pPr>
            <a:lvl6pPr eaLnBrk="0" hangingPunct="0">
              <a:defRPr sz="1400">
                <a:solidFill>
                  <a:schemeClr val="tx1"/>
                </a:solidFill>
                <a:latin typeface="Arial" charset="0"/>
              </a:defRPr>
            </a:lvl6pPr>
            <a:lvl7pPr eaLnBrk="0" hangingPunct="0">
              <a:defRPr sz="1400">
                <a:solidFill>
                  <a:schemeClr val="tx1"/>
                </a:solidFill>
                <a:latin typeface="Arial" charset="0"/>
              </a:defRPr>
            </a:lvl7pPr>
            <a:lvl8pPr eaLnBrk="0" hangingPunct="0">
              <a:defRPr sz="1400">
                <a:solidFill>
                  <a:schemeClr val="tx1"/>
                </a:solidFill>
                <a:latin typeface="Arial" charset="0"/>
              </a:defRPr>
            </a:lvl8pPr>
            <a:lvl9pPr eaLnBrk="0" hangingPunct="0">
              <a:defRPr sz="1400">
                <a:solidFill>
                  <a:schemeClr val="tx1"/>
                </a:solidFill>
                <a:latin typeface="Arial" charset="0"/>
              </a:defRPr>
            </a:lvl9pPr>
          </a:lstStyle>
          <a:p>
            <a:fld id="{381360EC-1852-49FF-928D-789B1DE87182}" type="slidenum">
              <a:rPr lang="en-US" altLang="en-US" sz="1400" smtClean="0"/>
              <a:pPr/>
              <a:t>18</a:t>
            </a:fld>
            <a:endParaRPr lang="en-US" altLang="en-US" sz="1400" dirty="0" smtClean="0"/>
          </a:p>
        </p:txBody>
      </p:sp>
    </p:spTree>
    <p:extLst>
      <p:ext uri="{BB962C8B-B14F-4D97-AF65-F5344CB8AC3E}">
        <p14:creationId xmlns:p14="http://schemas.microsoft.com/office/powerpoint/2010/main" val="984122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609600"/>
            <a:ext cx="8001000" cy="1219200"/>
          </a:xfrm>
        </p:spPr>
        <p:txBody>
          <a:bodyPr/>
          <a:lstStyle/>
          <a:p>
            <a:r>
              <a:rPr lang="en-CA" altLang="en-US" b="1" dirty="0" smtClean="0">
                <a:solidFill>
                  <a:srgbClr val="7030A0"/>
                </a:solidFill>
                <a:latin typeface="Trebuchet MS" pitchFamily="34" charset="0"/>
              </a:rPr>
              <a:t>Inspiration Moving Forward</a:t>
            </a:r>
          </a:p>
        </p:txBody>
      </p:sp>
      <p:sp>
        <p:nvSpPr>
          <p:cNvPr id="14339" name="Content Placeholder 2"/>
          <p:cNvSpPr>
            <a:spLocks noGrp="1"/>
          </p:cNvSpPr>
          <p:nvPr>
            <p:ph idx="1"/>
          </p:nvPr>
        </p:nvSpPr>
        <p:spPr>
          <a:xfrm>
            <a:off x="304800" y="1905000"/>
            <a:ext cx="8153400" cy="4068763"/>
          </a:xfrm>
        </p:spPr>
        <p:txBody>
          <a:bodyPr/>
          <a:lstStyle/>
          <a:p>
            <a:pPr lvl="1">
              <a:spcAft>
                <a:spcPts val="600"/>
              </a:spcAft>
              <a:buFont typeface="Wingdings" panose="05000000000000000000" pitchFamily="2" charset="2"/>
              <a:buChar char="§"/>
            </a:pPr>
            <a:r>
              <a:rPr lang="en-CA" altLang="en-US" sz="2400" dirty="0" smtClean="0">
                <a:latin typeface="Trebuchet MS" pitchFamily="34" charset="0"/>
              </a:rPr>
              <a:t>The emergence of coalitions, businesses, and faith-led groups eager to STOP Trafficking   </a:t>
            </a:r>
          </a:p>
          <a:p>
            <a:pPr lvl="1">
              <a:spcAft>
                <a:spcPts val="600"/>
              </a:spcAft>
              <a:buFont typeface="Wingdings" panose="05000000000000000000" pitchFamily="2" charset="2"/>
              <a:buChar char="§"/>
            </a:pPr>
            <a:r>
              <a:rPr lang="en-CA" altLang="en-US" sz="2400" dirty="0" smtClean="0">
                <a:latin typeface="Trebuchet MS" pitchFamily="34" charset="0"/>
              </a:rPr>
              <a:t>The commitment </a:t>
            </a:r>
            <a:r>
              <a:rPr lang="en-CA" altLang="en-US" sz="2400" b="1" dirty="0" smtClean="0">
                <a:latin typeface="Trebuchet MS" pitchFamily="34" charset="0"/>
              </a:rPr>
              <a:t>of all of you (all of US together) </a:t>
            </a:r>
            <a:r>
              <a:rPr lang="en-CA" altLang="en-US" sz="2400" dirty="0" smtClean="0">
                <a:latin typeface="Trebuchet MS" pitchFamily="34" charset="0"/>
              </a:rPr>
              <a:t>in this room today</a:t>
            </a:r>
          </a:p>
          <a:p>
            <a:pPr lvl="1">
              <a:spcAft>
                <a:spcPts val="600"/>
              </a:spcAft>
              <a:buFont typeface="Wingdings" panose="05000000000000000000" pitchFamily="2" charset="2"/>
              <a:buChar char="§"/>
            </a:pPr>
            <a:r>
              <a:rPr lang="en-CA" altLang="en-US" sz="2400" dirty="0" smtClean="0">
                <a:latin typeface="Trebuchet MS" pitchFamily="34" charset="0"/>
              </a:rPr>
              <a:t>The Canadian Women’s Foundation Board  </a:t>
            </a:r>
            <a:r>
              <a:rPr lang="en-CA" altLang="en-US" sz="2400" dirty="0">
                <a:latin typeface="Trebuchet MS" pitchFamily="34" charset="0"/>
              </a:rPr>
              <a:t>a</a:t>
            </a:r>
            <a:r>
              <a:rPr lang="en-CA" altLang="en-US" sz="2400" dirty="0" smtClean="0">
                <a:latin typeface="Trebuchet MS" pitchFamily="34" charset="0"/>
              </a:rPr>
              <a:t>nd its  dedicated Task Force and Co-Chairs for leading the Foundation on an incredible journey of change</a:t>
            </a:r>
          </a:p>
          <a:p>
            <a:pPr lvl="1">
              <a:spcAft>
                <a:spcPts val="600"/>
              </a:spcAft>
              <a:buFont typeface="Wingdings" panose="05000000000000000000" pitchFamily="2" charset="2"/>
              <a:buChar char="§"/>
            </a:pPr>
            <a:r>
              <a:rPr lang="en-CA" altLang="en-US" sz="2400" dirty="0" smtClean="0">
                <a:latin typeface="Trebuchet MS" pitchFamily="34" charset="0"/>
              </a:rPr>
              <a:t>Building partnerships with other leading Foundations to support the work across the country</a:t>
            </a:r>
          </a:p>
        </p:txBody>
      </p:sp>
      <p:sp>
        <p:nvSpPr>
          <p:cNvPr id="1434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a:defRPr sz="2000">
                <a:solidFill>
                  <a:schemeClr val="tx1"/>
                </a:solidFill>
                <a:latin typeface="Arial" charset="0"/>
              </a:defRPr>
            </a:lvl2pPr>
            <a:lvl3pPr>
              <a:defRPr sz="2400">
                <a:solidFill>
                  <a:schemeClr val="tx1"/>
                </a:solidFill>
                <a:latin typeface="Arial" charset="0"/>
              </a:defRPr>
            </a:lvl3pPr>
            <a:lvl4pPr>
              <a:defRPr sz="1600">
                <a:solidFill>
                  <a:schemeClr val="tx1"/>
                </a:solidFill>
                <a:latin typeface="Arial" charset="0"/>
              </a:defRPr>
            </a:lvl4pPr>
            <a:lvl5pPr>
              <a:defRPr sz="1400">
                <a:solidFill>
                  <a:schemeClr val="tx1"/>
                </a:solidFill>
                <a:latin typeface="Arial" charset="0"/>
              </a:defRPr>
            </a:lvl5pPr>
            <a:lvl6pPr eaLnBrk="0" hangingPunct="0">
              <a:defRPr sz="1400">
                <a:solidFill>
                  <a:schemeClr val="tx1"/>
                </a:solidFill>
                <a:latin typeface="Arial" charset="0"/>
              </a:defRPr>
            </a:lvl6pPr>
            <a:lvl7pPr eaLnBrk="0" hangingPunct="0">
              <a:defRPr sz="1400">
                <a:solidFill>
                  <a:schemeClr val="tx1"/>
                </a:solidFill>
                <a:latin typeface="Arial" charset="0"/>
              </a:defRPr>
            </a:lvl7pPr>
            <a:lvl8pPr eaLnBrk="0" hangingPunct="0">
              <a:defRPr sz="1400">
                <a:solidFill>
                  <a:schemeClr val="tx1"/>
                </a:solidFill>
                <a:latin typeface="Arial" charset="0"/>
              </a:defRPr>
            </a:lvl8pPr>
            <a:lvl9pPr eaLnBrk="0" hangingPunct="0">
              <a:defRPr sz="1400">
                <a:solidFill>
                  <a:schemeClr val="tx1"/>
                </a:solidFill>
                <a:latin typeface="Arial" charset="0"/>
              </a:defRPr>
            </a:lvl9pPr>
          </a:lstStyle>
          <a:p>
            <a:fld id="{381360EC-1852-49FF-928D-789B1DE87182}" type="slidenum">
              <a:rPr lang="en-US" altLang="en-US" sz="1400" smtClean="0"/>
              <a:pPr/>
              <a:t>19</a:t>
            </a:fld>
            <a:endParaRPr lang="en-US" altLang="en-US" sz="1400" dirty="0" smtClean="0"/>
          </a:p>
        </p:txBody>
      </p:sp>
    </p:spTree>
    <p:extLst>
      <p:ext uri="{BB962C8B-B14F-4D97-AF65-F5344CB8AC3E}">
        <p14:creationId xmlns:p14="http://schemas.microsoft.com/office/powerpoint/2010/main" val="984122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latin typeface="Trebuchet MS" pitchFamily="34" charset="0"/>
              </a:rPr>
              <a:t>Definition of Human Trafficking</a:t>
            </a:r>
            <a:endParaRPr lang="en-CA" b="1" dirty="0">
              <a:solidFill>
                <a:srgbClr val="7030A0"/>
              </a:solidFill>
              <a:latin typeface="Trebuchet MS" pitchFamily="34" charset="0"/>
            </a:endParaRPr>
          </a:p>
        </p:txBody>
      </p:sp>
      <p:sp>
        <p:nvSpPr>
          <p:cNvPr id="3" name="Content Placeholder 2"/>
          <p:cNvSpPr>
            <a:spLocks noGrp="1"/>
          </p:cNvSpPr>
          <p:nvPr>
            <p:ph idx="1"/>
          </p:nvPr>
        </p:nvSpPr>
        <p:spPr>
          <a:xfrm>
            <a:off x="457200" y="1828800"/>
            <a:ext cx="8229600" cy="3992563"/>
          </a:xfrm>
        </p:spPr>
        <p:txBody>
          <a:bodyPr/>
          <a:lstStyle/>
          <a:p>
            <a:pPr lvl="0"/>
            <a:endParaRPr lang="en-CA" sz="2000" b="1" dirty="0" smtClean="0"/>
          </a:p>
          <a:p>
            <a:pPr lvl="0">
              <a:buNone/>
            </a:pPr>
            <a:r>
              <a:rPr lang="en-CA" b="1" dirty="0" smtClean="0">
                <a:latin typeface="Trebuchet MS" pitchFamily="34" charset="0"/>
              </a:rPr>
              <a:t>Recruiting, transporting, transferring, harbouring, or receiving women and girls by:</a:t>
            </a:r>
          </a:p>
          <a:p>
            <a:pPr lvl="1">
              <a:buFont typeface="Wingdings" pitchFamily="2" charset="2"/>
              <a:buChar char="§"/>
            </a:pPr>
            <a:r>
              <a:rPr lang="en-CA" dirty="0" smtClean="0">
                <a:latin typeface="Trebuchet MS" pitchFamily="34" charset="0"/>
              </a:rPr>
              <a:t>Deception, fraud, coercion, abuse of power or</a:t>
            </a:r>
          </a:p>
          <a:p>
            <a:pPr lvl="1">
              <a:buFont typeface="Wingdings" pitchFamily="2" charset="2"/>
              <a:buChar char="§"/>
            </a:pPr>
            <a:r>
              <a:rPr lang="en-CA" dirty="0" smtClean="0">
                <a:latin typeface="Trebuchet MS" pitchFamily="34" charset="0"/>
              </a:rPr>
              <a:t>Giving or receiving payments or benefits or</a:t>
            </a:r>
          </a:p>
          <a:p>
            <a:pPr lvl="1">
              <a:buFont typeface="Wingdings" pitchFamily="2" charset="2"/>
              <a:buChar char="§"/>
            </a:pPr>
            <a:r>
              <a:rPr lang="en-CA" dirty="0" smtClean="0">
                <a:latin typeface="Trebuchet MS" pitchFamily="34" charset="0"/>
              </a:rPr>
              <a:t>Threatening or using force or abduction</a:t>
            </a:r>
          </a:p>
          <a:p>
            <a:pPr lvl="1">
              <a:buNone/>
            </a:pPr>
            <a:endParaRPr lang="en-CA" dirty="0">
              <a:latin typeface="Trebuchet MS" pitchFamily="34" charset="0"/>
            </a:endParaRPr>
          </a:p>
          <a:p>
            <a:pPr lvl="0">
              <a:buNone/>
            </a:pPr>
            <a:r>
              <a:rPr lang="en-US" b="1" dirty="0" smtClean="0">
                <a:latin typeface="Trebuchet MS" pitchFamily="34" charset="0"/>
              </a:rPr>
              <a:t>For the purpose of:</a:t>
            </a:r>
            <a:endParaRPr lang="en-CA" b="1" dirty="0">
              <a:latin typeface="Trebuchet MS" pitchFamily="34" charset="0"/>
            </a:endParaRPr>
          </a:p>
          <a:p>
            <a:pPr lvl="1">
              <a:buFont typeface="Wingdings" pitchFamily="2" charset="2"/>
              <a:buChar char="§"/>
            </a:pPr>
            <a:r>
              <a:rPr lang="en-US" dirty="0" smtClean="0">
                <a:latin typeface="Trebuchet MS" pitchFamily="34" charset="0"/>
              </a:rPr>
              <a:t>Sexual exploitation or forced labour or</a:t>
            </a:r>
          </a:p>
          <a:p>
            <a:pPr lvl="1">
              <a:buFont typeface="Wingdings" pitchFamily="2" charset="2"/>
              <a:buChar char="§"/>
            </a:pPr>
            <a:r>
              <a:rPr lang="en-US" dirty="0" smtClean="0">
                <a:latin typeface="Trebuchet MS" pitchFamily="34" charset="0"/>
              </a:rPr>
              <a:t>Servitude or practices similar to slavery or </a:t>
            </a:r>
          </a:p>
          <a:p>
            <a:pPr lvl="1">
              <a:buFont typeface="Wingdings" pitchFamily="2" charset="2"/>
              <a:buChar char="§"/>
            </a:pPr>
            <a:r>
              <a:rPr lang="en-US" dirty="0" smtClean="0">
                <a:latin typeface="Trebuchet MS" pitchFamily="34" charset="0"/>
              </a:rPr>
              <a:t>Slavery</a:t>
            </a:r>
          </a:p>
          <a:p>
            <a:pPr marL="0" lvl="1" indent="0" algn="ctr" eaLnBrk="1" hangingPunct="1">
              <a:buNone/>
              <a:defRPr/>
            </a:pPr>
            <a:r>
              <a:rPr lang="en-US" sz="2400" b="1" dirty="0" smtClean="0">
                <a:solidFill>
                  <a:srgbClr val="000000"/>
                </a:solidFill>
                <a:latin typeface="Trebuchet MS" pitchFamily="34" charset="0"/>
              </a:rPr>
              <a:t>3 </a:t>
            </a:r>
            <a:r>
              <a:rPr lang="en-US" sz="2400" b="1" dirty="0">
                <a:solidFill>
                  <a:srgbClr val="000000"/>
                </a:solidFill>
                <a:latin typeface="Trebuchet MS" pitchFamily="34" charset="0"/>
              </a:rPr>
              <a:t>Elements:  The ACT / MEANS / Purpose of </a:t>
            </a:r>
            <a:r>
              <a:rPr lang="en-US" sz="2400" b="1" dirty="0" smtClean="0">
                <a:solidFill>
                  <a:srgbClr val="000000"/>
                </a:solidFill>
                <a:latin typeface="Trebuchet MS" pitchFamily="34" charset="0"/>
              </a:rPr>
              <a:t>Exploitation</a:t>
            </a:r>
            <a:endParaRPr lang="en-US" sz="2400" b="1" dirty="0">
              <a:solidFill>
                <a:srgbClr val="000000"/>
              </a:solidFill>
              <a:latin typeface="Trebuchet MS" pitchFamily="34" charset="0"/>
            </a:endParaRPr>
          </a:p>
          <a:p>
            <a:pPr marL="0" indent="0">
              <a:buNone/>
            </a:pPr>
            <a:endParaRPr lang="en-CA" sz="2000" dirty="0" smtClean="0">
              <a:latin typeface="Trebuchet MS" pitchFamily="34" charset="0"/>
            </a:endParaRPr>
          </a:p>
          <a:p>
            <a:pPr marL="0" indent="0">
              <a:buNone/>
            </a:pPr>
            <a:endParaRPr lang="en-CA" sz="2000" dirty="0">
              <a:latin typeface="Trebuchet MS" pitchFamily="34" charset="0"/>
            </a:endParaRPr>
          </a:p>
        </p:txBody>
      </p:sp>
      <p:sp>
        <p:nvSpPr>
          <p:cNvPr id="4" name="Slide Number Placeholder 3"/>
          <p:cNvSpPr>
            <a:spLocks noGrp="1"/>
          </p:cNvSpPr>
          <p:nvPr>
            <p:ph type="sldNum" sz="quarter" idx="10"/>
          </p:nvPr>
        </p:nvSpPr>
        <p:spPr>
          <a:xfrm>
            <a:off x="7696200" y="5943600"/>
            <a:ext cx="990600" cy="777875"/>
          </a:xfrm>
        </p:spPr>
        <p:txBody>
          <a:bodyPr/>
          <a:lstStyle/>
          <a:p>
            <a:pPr>
              <a:defRPr/>
            </a:pPr>
            <a:fld id="{1E2AAA73-79CA-43CE-9C4C-16BBDF59924D}"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17296499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latin typeface="Trebuchet MS" pitchFamily="34" charset="0"/>
              </a:rPr>
              <a:t>In their voices……</a:t>
            </a:r>
            <a:endParaRPr lang="en-CA" b="1" dirty="0">
              <a:solidFill>
                <a:srgbClr val="7030A0"/>
              </a:solidFill>
              <a:latin typeface="Trebuchet MS" pitchFamily="34" charset="0"/>
            </a:endParaRPr>
          </a:p>
        </p:txBody>
      </p:sp>
      <p:sp>
        <p:nvSpPr>
          <p:cNvPr id="3" name="Content Placeholder 2"/>
          <p:cNvSpPr>
            <a:spLocks noGrp="1"/>
          </p:cNvSpPr>
          <p:nvPr>
            <p:ph idx="1"/>
          </p:nvPr>
        </p:nvSpPr>
        <p:spPr>
          <a:xfrm>
            <a:off x="457200" y="2133600"/>
            <a:ext cx="8229600" cy="4724400"/>
          </a:xfrm>
        </p:spPr>
        <p:txBody>
          <a:bodyPr/>
          <a:lstStyle/>
          <a:p>
            <a:pPr marL="0" lvl="0" indent="0" algn="ctr">
              <a:buNone/>
            </a:pPr>
            <a:r>
              <a:rPr lang="en-US" i="1" dirty="0" smtClean="0">
                <a:solidFill>
                  <a:srgbClr val="000000"/>
                </a:solidFill>
                <a:latin typeface="Trebuchet MS" pitchFamily="34" charset="0"/>
              </a:rPr>
              <a:t>“…..just </a:t>
            </a:r>
            <a:r>
              <a:rPr lang="en-US" i="1" dirty="0">
                <a:solidFill>
                  <a:srgbClr val="000000"/>
                </a:solidFill>
                <a:latin typeface="Trebuchet MS" pitchFamily="34" charset="0"/>
              </a:rPr>
              <a:t>try hard not to give up on us like everyone else in the world has</a:t>
            </a:r>
            <a:r>
              <a:rPr lang="en-US" i="1" dirty="0" smtClean="0">
                <a:solidFill>
                  <a:srgbClr val="000000"/>
                </a:solidFill>
                <a:latin typeface="Trebuchet MS" pitchFamily="34" charset="0"/>
              </a:rPr>
              <a:t>.”</a:t>
            </a:r>
          </a:p>
          <a:p>
            <a:pPr marL="0" lvl="0" indent="0" algn="ctr">
              <a:buNone/>
            </a:pPr>
            <a:endParaRPr lang="en-US" i="1" dirty="0">
              <a:solidFill>
                <a:srgbClr val="000000"/>
              </a:solidFill>
              <a:latin typeface="Trebuchet MS" pitchFamily="34" charset="0"/>
            </a:endParaRPr>
          </a:p>
          <a:p>
            <a:pPr marL="0" lvl="0" indent="0" algn="ctr">
              <a:buNone/>
            </a:pPr>
            <a:r>
              <a:rPr lang="en-US" i="1" dirty="0">
                <a:solidFill>
                  <a:srgbClr val="000000"/>
                </a:solidFill>
                <a:latin typeface="Trebuchet MS" pitchFamily="34" charset="0"/>
              </a:rPr>
              <a:t>Thank you</a:t>
            </a:r>
            <a:r>
              <a:rPr lang="en-US" i="1" dirty="0" smtClean="0">
                <a:solidFill>
                  <a:srgbClr val="000000"/>
                </a:solidFill>
                <a:latin typeface="Trebuchet MS" pitchFamily="34" charset="0"/>
              </a:rPr>
              <a:t>!</a:t>
            </a:r>
          </a:p>
          <a:p>
            <a:pPr marL="0" lvl="0" indent="0" algn="ctr">
              <a:buNone/>
            </a:pPr>
            <a:endParaRPr lang="en-CA" sz="2000" dirty="0" smtClean="0">
              <a:solidFill>
                <a:srgbClr val="000000"/>
              </a:solidFill>
              <a:latin typeface="Trebuchet MS" pitchFamily="34" charset="0"/>
            </a:endParaRPr>
          </a:p>
          <a:p>
            <a:pPr marL="0" indent="0" algn="ctr">
              <a:buNone/>
            </a:pPr>
            <a:endParaRPr lang="en-CA" sz="2000" dirty="0" smtClean="0">
              <a:solidFill>
                <a:srgbClr val="000000"/>
              </a:solidFill>
              <a:latin typeface="Trebuchet MS" pitchFamily="34" charset="0"/>
            </a:endParaRPr>
          </a:p>
          <a:p>
            <a:pPr marL="0" lvl="0" indent="0" algn="ctr">
              <a:buNone/>
            </a:pPr>
            <a:r>
              <a:rPr lang="en-CA" sz="2000" dirty="0" smtClean="0">
                <a:solidFill>
                  <a:srgbClr val="000000"/>
                </a:solidFill>
                <a:latin typeface="Trebuchet MS" pitchFamily="34" charset="0"/>
              </a:rPr>
              <a:t>Task </a:t>
            </a:r>
            <a:r>
              <a:rPr lang="en-CA" sz="2000" dirty="0">
                <a:solidFill>
                  <a:srgbClr val="000000"/>
                </a:solidFill>
                <a:latin typeface="Trebuchet MS" pitchFamily="34" charset="0"/>
              </a:rPr>
              <a:t>Force on Trafficking of Women and Girls in Canada</a:t>
            </a:r>
          </a:p>
          <a:p>
            <a:pPr marL="0" lvl="0" indent="0" algn="ctr">
              <a:buNone/>
            </a:pPr>
            <a:r>
              <a:rPr lang="en-CA" sz="1800" b="1" u="sng" dirty="0" smtClean="0">
                <a:solidFill>
                  <a:srgbClr val="7030A0"/>
                </a:solidFill>
                <a:latin typeface="Trebuchet MS" pitchFamily="34" charset="0"/>
                <a:hlinkClick r:id="rId3" tooltip="http://www.canadianwomen.org/"/>
              </a:rPr>
              <a:t>Canadian </a:t>
            </a:r>
            <a:r>
              <a:rPr lang="en-CA" sz="1800" b="1" u="sng" dirty="0">
                <a:solidFill>
                  <a:srgbClr val="7030A0"/>
                </a:solidFill>
                <a:latin typeface="Trebuchet MS" pitchFamily="34" charset="0"/>
                <a:hlinkClick r:id="rId3" tooltip="http://www.canadianwomen.org/"/>
              </a:rPr>
              <a:t>Women's Foundation</a:t>
            </a:r>
            <a:r>
              <a:rPr lang="en-CA" sz="1800" b="1" dirty="0">
                <a:solidFill>
                  <a:srgbClr val="7030A0"/>
                </a:solidFill>
                <a:latin typeface="Trebuchet MS" pitchFamily="34" charset="0"/>
              </a:rPr>
              <a:t> </a:t>
            </a:r>
            <a:endParaRPr lang="en-CA" sz="1800" dirty="0">
              <a:solidFill>
                <a:srgbClr val="7030A0"/>
              </a:solidFill>
              <a:latin typeface="Trebuchet MS" pitchFamily="34" charset="0"/>
            </a:endParaRPr>
          </a:p>
          <a:p>
            <a:pPr marL="0" lvl="0" indent="0" algn="ctr">
              <a:buNone/>
            </a:pPr>
            <a:r>
              <a:rPr lang="en-CA" sz="1800" dirty="0">
                <a:solidFill>
                  <a:srgbClr val="000000"/>
                </a:solidFill>
                <a:latin typeface="Trebuchet MS" pitchFamily="34" charset="0"/>
              </a:rPr>
              <a:t>133 Richmond St. W Suite 504, Toronto ON, M5H 2L3</a:t>
            </a:r>
            <a:br>
              <a:rPr lang="en-CA" sz="1800" dirty="0">
                <a:solidFill>
                  <a:srgbClr val="000000"/>
                </a:solidFill>
                <a:latin typeface="Trebuchet MS" pitchFamily="34" charset="0"/>
              </a:rPr>
            </a:br>
            <a:r>
              <a:rPr lang="en-CA" sz="1800" dirty="0" smtClean="0">
                <a:solidFill>
                  <a:srgbClr val="000000"/>
                </a:solidFill>
                <a:latin typeface="Trebuchet MS" pitchFamily="34" charset="0"/>
                <a:hlinkClick r:id="rId4"/>
              </a:rPr>
              <a:t>dredsky@canadianwomen.org</a:t>
            </a:r>
            <a:r>
              <a:rPr lang="en-CA" sz="1800" dirty="0" smtClean="0">
                <a:solidFill>
                  <a:srgbClr val="000000"/>
                </a:solidFill>
                <a:latin typeface="Trebuchet MS" pitchFamily="34" charset="0"/>
              </a:rPr>
              <a:t>  647-776-0216</a:t>
            </a:r>
          </a:p>
          <a:p>
            <a:pPr marL="0" lvl="0" indent="0" algn="ctr">
              <a:buNone/>
            </a:pPr>
            <a:r>
              <a:rPr lang="en-CA" sz="1800" u="sng" dirty="0" smtClean="0">
                <a:solidFill>
                  <a:srgbClr val="000000"/>
                </a:solidFill>
                <a:latin typeface="Trebuchet MS" pitchFamily="34" charset="0"/>
                <a:hlinkClick r:id="rId5"/>
              </a:rPr>
              <a:t>bgosse@canadianwomen.org</a:t>
            </a:r>
            <a:r>
              <a:rPr lang="en-CA" sz="1800" b="1" u="sng" dirty="0" smtClean="0">
                <a:solidFill>
                  <a:srgbClr val="000000"/>
                </a:solidFill>
                <a:latin typeface="Trebuchet MS" pitchFamily="34" charset="0"/>
              </a:rPr>
              <a:t>  </a:t>
            </a:r>
            <a:r>
              <a:rPr lang="en-CA" sz="1800" dirty="0" smtClean="0">
                <a:solidFill>
                  <a:srgbClr val="000000"/>
                </a:solidFill>
                <a:latin typeface="Trebuchet MS" pitchFamily="34" charset="0"/>
              </a:rPr>
              <a:t>647-776-7980</a:t>
            </a:r>
            <a:endParaRPr lang="en-CA" sz="1800" dirty="0">
              <a:solidFill>
                <a:srgbClr val="000000"/>
              </a:solidFill>
              <a:latin typeface="Trebuchet MS" pitchFamily="34" charset="0"/>
            </a:endParaRPr>
          </a:p>
          <a:p>
            <a:endParaRPr lang="en-CA" dirty="0"/>
          </a:p>
        </p:txBody>
      </p:sp>
      <p:sp>
        <p:nvSpPr>
          <p:cNvPr id="4" name="Slide Number Placeholder 3"/>
          <p:cNvSpPr>
            <a:spLocks noGrp="1"/>
          </p:cNvSpPr>
          <p:nvPr>
            <p:ph type="sldNum" sz="quarter" idx="10"/>
          </p:nvPr>
        </p:nvSpPr>
        <p:spPr/>
        <p:txBody>
          <a:bodyPr/>
          <a:lstStyle/>
          <a:p>
            <a:pPr>
              <a:defRPr/>
            </a:pPr>
            <a:fld id="{1E2AAA73-79CA-43CE-9C4C-16BBDF59924D}" type="slidenum">
              <a:rPr lang="en-US" smtClean="0"/>
              <a:pPr>
                <a:defRPr/>
              </a:pPr>
              <a:t>20</a:t>
            </a:fld>
            <a:endParaRPr lang="en-US" dirty="0"/>
          </a:p>
        </p:txBody>
      </p:sp>
    </p:spTree>
    <p:extLst>
      <p:ext uri="{BB962C8B-B14F-4D97-AF65-F5344CB8AC3E}">
        <p14:creationId xmlns:p14="http://schemas.microsoft.com/office/powerpoint/2010/main" val="3081242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latin typeface="Trebuchet MS" pitchFamily="34" charset="0"/>
              </a:rPr>
              <a:t>Sex Trafficking in Canada</a:t>
            </a:r>
            <a:endParaRPr lang="en-CA" b="1" dirty="0">
              <a:solidFill>
                <a:srgbClr val="7030A0"/>
              </a:solidFill>
              <a:latin typeface="Trebuchet MS" pitchFamily="34" charset="0"/>
            </a:endParaRPr>
          </a:p>
        </p:txBody>
      </p:sp>
      <p:sp>
        <p:nvSpPr>
          <p:cNvPr id="3" name="Content Placeholder 2"/>
          <p:cNvSpPr>
            <a:spLocks noGrp="1"/>
          </p:cNvSpPr>
          <p:nvPr>
            <p:ph idx="1"/>
          </p:nvPr>
        </p:nvSpPr>
        <p:spPr>
          <a:xfrm>
            <a:off x="762000" y="2057400"/>
            <a:ext cx="7924800" cy="4068763"/>
          </a:xfrm>
        </p:spPr>
        <p:txBody>
          <a:bodyPr/>
          <a:lstStyle/>
          <a:p>
            <a:pPr marL="0" indent="0">
              <a:spcAft>
                <a:spcPts val="600"/>
              </a:spcAft>
              <a:buNone/>
            </a:pPr>
            <a:r>
              <a:rPr lang="en-US" b="1" dirty="0" smtClean="0">
                <a:latin typeface="Trebuchet MS" pitchFamily="34" charset="0"/>
              </a:rPr>
              <a:t>Who is being trafficked?</a:t>
            </a:r>
          </a:p>
          <a:p>
            <a:pPr lvl="0">
              <a:spcAft>
                <a:spcPts val="600"/>
              </a:spcAft>
              <a:buFont typeface="Wingdings" pitchFamily="2" charset="2"/>
              <a:buChar char="§"/>
              <a:defRPr/>
            </a:pPr>
            <a:r>
              <a:rPr lang="en-US" b="1" dirty="0" smtClean="0">
                <a:solidFill>
                  <a:srgbClr val="000000"/>
                </a:solidFill>
                <a:latin typeface="Trebuchet MS" pitchFamily="34" charset="0"/>
              </a:rPr>
              <a:t>Domestic</a:t>
            </a:r>
            <a:r>
              <a:rPr lang="en-US" b="1" dirty="0">
                <a:solidFill>
                  <a:srgbClr val="000000"/>
                </a:solidFill>
                <a:latin typeface="Trebuchet MS" pitchFamily="34" charset="0"/>
              </a:rPr>
              <a:t>:</a:t>
            </a:r>
            <a:r>
              <a:rPr lang="en-US" dirty="0">
                <a:solidFill>
                  <a:srgbClr val="000000"/>
                </a:solidFill>
                <a:latin typeface="Trebuchet MS" pitchFamily="34" charset="0"/>
              </a:rPr>
              <a:t>  Women and girls are Canadian </a:t>
            </a:r>
            <a:r>
              <a:rPr lang="en-US" dirty="0" smtClean="0">
                <a:solidFill>
                  <a:srgbClr val="000000"/>
                </a:solidFill>
                <a:latin typeface="Trebuchet MS" pitchFamily="34" charset="0"/>
              </a:rPr>
              <a:t>citizens</a:t>
            </a:r>
            <a:endParaRPr lang="en-US" dirty="0">
              <a:solidFill>
                <a:srgbClr val="000000"/>
              </a:solidFill>
              <a:latin typeface="Trebuchet MS" pitchFamily="34" charset="0"/>
            </a:endParaRPr>
          </a:p>
          <a:p>
            <a:pPr lvl="0">
              <a:spcAft>
                <a:spcPts val="600"/>
              </a:spcAft>
              <a:buFont typeface="Wingdings" pitchFamily="2" charset="2"/>
              <a:buChar char="§"/>
              <a:defRPr/>
            </a:pPr>
            <a:r>
              <a:rPr lang="en-US" b="1" dirty="0">
                <a:solidFill>
                  <a:srgbClr val="000000"/>
                </a:solidFill>
                <a:latin typeface="Trebuchet MS" pitchFamily="34" charset="0"/>
              </a:rPr>
              <a:t>International:</a:t>
            </a:r>
            <a:r>
              <a:rPr lang="en-US" dirty="0">
                <a:solidFill>
                  <a:srgbClr val="000000"/>
                </a:solidFill>
                <a:latin typeface="Trebuchet MS" pitchFamily="34" charset="0"/>
              </a:rPr>
              <a:t> Women and girls from other </a:t>
            </a:r>
            <a:r>
              <a:rPr lang="en-US" dirty="0" smtClean="0">
                <a:solidFill>
                  <a:srgbClr val="000000"/>
                </a:solidFill>
                <a:latin typeface="Trebuchet MS" pitchFamily="34" charset="0"/>
              </a:rPr>
              <a:t>countries</a:t>
            </a:r>
          </a:p>
          <a:p>
            <a:pPr lvl="0">
              <a:buNone/>
              <a:defRPr/>
            </a:pPr>
            <a:endParaRPr lang="en-US" sz="2000" dirty="0">
              <a:solidFill>
                <a:srgbClr val="000000"/>
              </a:solidFill>
              <a:latin typeface="Trebuchet MS" pitchFamily="34" charset="0"/>
            </a:endParaRPr>
          </a:p>
          <a:p>
            <a:pPr marL="0" lvl="0" indent="0">
              <a:spcAft>
                <a:spcPts val="600"/>
              </a:spcAft>
              <a:buNone/>
            </a:pPr>
            <a:r>
              <a:rPr lang="en-US" b="1" dirty="0">
                <a:solidFill>
                  <a:srgbClr val="000000"/>
                </a:solidFill>
                <a:latin typeface="Trebuchet MS" pitchFamily="34" charset="0"/>
              </a:rPr>
              <a:t>Sex </a:t>
            </a:r>
            <a:r>
              <a:rPr lang="en-US" b="1" dirty="0" smtClean="0">
                <a:solidFill>
                  <a:srgbClr val="000000"/>
                </a:solidFill>
                <a:latin typeface="Trebuchet MS" pitchFamily="34" charset="0"/>
              </a:rPr>
              <a:t>trafficking criminals: </a:t>
            </a:r>
            <a:r>
              <a:rPr lang="en-US" dirty="0" smtClean="0">
                <a:solidFill>
                  <a:srgbClr val="000000"/>
                </a:solidFill>
                <a:latin typeface="Trebuchet MS" pitchFamily="34" charset="0"/>
              </a:rPr>
              <a:t>Two distinct groups that operate under the supply and demand principles: </a:t>
            </a:r>
            <a:endParaRPr lang="en-US" dirty="0">
              <a:solidFill>
                <a:srgbClr val="000000"/>
              </a:solidFill>
              <a:latin typeface="Trebuchet MS" pitchFamily="34" charset="0"/>
            </a:endParaRPr>
          </a:p>
          <a:p>
            <a:pPr lvl="0">
              <a:spcAft>
                <a:spcPts val="600"/>
              </a:spcAft>
              <a:buFont typeface="Wingdings" pitchFamily="2" charset="2"/>
              <a:buChar char="§"/>
              <a:defRPr/>
            </a:pPr>
            <a:r>
              <a:rPr lang="en-US" b="1" dirty="0" smtClean="0">
                <a:solidFill>
                  <a:srgbClr val="000000"/>
                </a:solidFill>
                <a:latin typeface="Trebuchet MS" pitchFamily="34" charset="0"/>
              </a:rPr>
              <a:t>Business</a:t>
            </a:r>
            <a:r>
              <a:rPr lang="en-US" dirty="0">
                <a:solidFill>
                  <a:srgbClr val="000000"/>
                </a:solidFill>
                <a:latin typeface="Trebuchet MS" pitchFamily="34" charset="0"/>
              </a:rPr>
              <a:t>:  Pimps or </a:t>
            </a:r>
            <a:r>
              <a:rPr lang="en-US" dirty="0" smtClean="0">
                <a:solidFill>
                  <a:srgbClr val="000000"/>
                </a:solidFill>
                <a:latin typeface="Trebuchet MS" pitchFamily="34" charset="0"/>
              </a:rPr>
              <a:t>Managers</a:t>
            </a:r>
            <a:endParaRPr lang="en-US" dirty="0">
              <a:solidFill>
                <a:srgbClr val="000000"/>
              </a:solidFill>
              <a:latin typeface="Trebuchet MS" pitchFamily="34" charset="0"/>
            </a:endParaRPr>
          </a:p>
          <a:p>
            <a:pPr lvl="0">
              <a:spcAft>
                <a:spcPts val="600"/>
              </a:spcAft>
              <a:buFont typeface="Wingdings" pitchFamily="2" charset="2"/>
              <a:buChar char="§"/>
              <a:defRPr/>
            </a:pPr>
            <a:r>
              <a:rPr lang="en-US" b="1" dirty="0">
                <a:solidFill>
                  <a:srgbClr val="000000"/>
                </a:solidFill>
                <a:latin typeface="Trebuchet MS" pitchFamily="34" charset="0"/>
              </a:rPr>
              <a:t>Consumer:</a:t>
            </a:r>
            <a:r>
              <a:rPr lang="en-US" dirty="0">
                <a:solidFill>
                  <a:srgbClr val="000000"/>
                </a:solidFill>
                <a:latin typeface="Trebuchet MS" pitchFamily="34" charset="0"/>
              </a:rPr>
              <a:t>  Johns  or “the demand</a:t>
            </a:r>
            <a:r>
              <a:rPr lang="en-US" dirty="0" smtClean="0">
                <a:solidFill>
                  <a:srgbClr val="000000"/>
                </a:solidFill>
                <a:latin typeface="Trebuchet MS" pitchFamily="34" charset="0"/>
              </a:rPr>
              <a:t>”</a:t>
            </a:r>
          </a:p>
          <a:p>
            <a:pPr lvl="0">
              <a:buFont typeface="Wingdings" pitchFamily="2" charset="2"/>
              <a:buChar char="§"/>
              <a:defRPr/>
            </a:pPr>
            <a:endParaRPr lang="en-US" sz="2000" dirty="0" smtClean="0">
              <a:solidFill>
                <a:srgbClr val="000000"/>
              </a:solidFill>
              <a:latin typeface="Trebuchet MS" pitchFamily="34" charset="0"/>
            </a:endParaRPr>
          </a:p>
          <a:p>
            <a:pPr lvl="0">
              <a:buFont typeface="Wingdings" pitchFamily="2" charset="2"/>
              <a:buChar char="§"/>
              <a:defRPr/>
            </a:pPr>
            <a:endParaRPr lang="en-US" sz="2000" dirty="0">
              <a:solidFill>
                <a:srgbClr val="000000"/>
              </a:solidFill>
              <a:latin typeface="Trebuchet MS" pitchFamily="34" charset="0"/>
            </a:endParaRPr>
          </a:p>
          <a:p>
            <a:pPr marL="0" lvl="0" indent="0">
              <a:buNone/>
              <a:defRPr/>
            </a:pPr>
            <a:endParaRPr lang="en-US" sz="2000" dirty="0">
              <a:solidFill>
                <a:srgbClr val="000000"/>
              </a:solidFill>
              <a:latin typeface="Trebuchet MS" pitchFamily="34" charset="0"/>
            </a:endParaRPr>
          </a:p>
          <a:p>
            <a:pPr marL="0" indent="0">
              <a:buNone/>
            </a:pPr>
            <a:endParaRPr lang="en-CA" dirty="0"/>
          </a:p>
        </p:txBody>
      </p:sp>
      <p:sp>
        <p:nvSpPr>
          <p:cNvPr id="4" name="Slide Number Placeholder 3"/>
          <p:cNvSpPr>
            <a:spLocks noGrp="1"/>
          </p:cNvSpPr>
          <p:nvPr>
            <p:ph type="sldNum" sz="quarter" idx="10"/>
          </p:nvPr>
        </p:nvSpPr>
        <p:spPr/>
        <p:txBody>
          <a:bodyPr/>
          <a:lstStyle/>
          <a:p>
            <a:pPr>
              <a:defRPr/>
            </a:pPr>
            <a:fld id="{1E2AAA73-79CA-43CE-9C4C-16BBDF59924D}" type="slidenum">
              <a:rPr lang="en-US" smtClean="0"/>
              <a:pPr>
                <a:defRPr/>
              </a:pPr>
              <a:t>3</a:t>
            </a:fld>
            <a:endParaRPr lang="en-US" dirty="0"/>
          </a:p>
        </p:txBody>
      </p:sp>
    </p:spTree>
    <p:extLst>
      <p:ext uri="{BB962C8B-B14F-4D97-AF65-F5344CB8AC3E}">
        <p14:creationId xmlns:p14="http://schemas.microsoft.com/office/powerpoint/2010/main" val="6877333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latin typeface="Trebuchet MS" pitchFamily="34" charset="0"/>
              </a:rPr>
              <a:t>How does this happen?</a:t>
            </a:r>
            <a:endParaRPr lang="en-CA" b="1" dirty="0">
              <a:solidFill>
                <a:srgbClr val="7030A0"/>
              </a:solidFill>
              <a:latin typeface="Trebuchet MS" pitchFamily="34" charset="0"/>
            </a:endParaRPr>
          </a:p>
        </p:txBody>
      </p:sp>
      <p:sp>
        <p:nvSpPr>
          <p:cNvPr id="3" name="Content Placeholder 2"/>
          <p:cNvSpPr>
            <a:spLocks noGrp="1"/>
          </p:cNvSpPr>
          <p:nvPr>
            <p:ph idx="1"/>
          </p:nvPr>
        </p:nvSpPr>
        <p:spPr>
          <a:xfrm>
            <a:off x="762000" y="1752600"/>
            <a:ext cx="7924800" cy="4800600"/>
          </a:xfrm>
        </p:spPr>
        <p:txBody>
          <a:bodyPr/>
          <a:lstStyle/>
          <a:p>
            <a:pPr marL="0" lvl="0" indent="0">
              <a:spcAft>
                <a:spcPts val="600"/>
              </a:spcAft>
              <a:buNone/>
              <a:defRPr/>
            </a:pPr>
            <a:r>
              <a:rPr lang="en-US" b="1" dirty="0">
                <a:solidFill>
                  <a:srgbClr val="000000"/>
                </a:solidFill>
                <a:latin typeface="Trebuchet MS" pitchFamily="34" charset="0"/>
              </a:rPr>
              <a:t>Recruited and </a:t>
            </a:r>
            <a:r>
              <a:rPr lang="en-US" b="1" dirty="0" smtClean="0">
                <a:solidFill>
                  <a:srgbClr val="000000"/>
                </a:solidFill>
                <a:latin typeface="Trebuchet MS" pitchFamily="34" charset="0"/>
              </a:rPr>
              <a:t>lured</a:t>
            </a:r>
            <a:r>
              <a:rPr lang="en-US" b="1" dirty="0">
                <a:solidFill>
                  <a:srgbClr val="000000"/>
                </a:solidFill>
                <a:latin typeface="Trebuchet MS" pitchFamily="34" charset="0"/>
              </a:rPr>
              <a:t>:</a:t>
            </a:r>
            <a:endParaRPr lang="en-US" sz="2200" b="1" dirty="0">
              <a:solidFill>
                <a:srgbClr val="000000"/>
              </a:solidFill>
              <a:latin typeface="Trebuchet MS" pitchFamily="34" charset="0"/>
            </a:endParaRPr>
          </a:p>
          <a:p>
            <a:pPr lvl="0">
              <a:spcAft>
                <a:spcPts val="600"/>
              </a:spcAft>
              <a:buFont typeface="Wingdings" pitchFamily="2" charset="2"/>
              <a:buChar char="§"/>
              <a:defRPr/>
            </a:pPr>
            <a:r>
              <a:rPr lang="en-US" sz="2200" dirty="0">
                <a:solidFill>
                  <a:srgbClr val="000000"/>
                </a:solidFill>
                <a:latin typeface="Trebuchet MS" pitchFamily="34" charset="0"/>
              </a:rPr>
              <a:t>Very organized, methodical and targeted</a:t>
            </a:r>
          </a:p>
          <a:p>
            <a:pPr lvl="0">
              <a:spcAft>
                <a:spcPts val="600"/>
              </a:spcAft>
              <a:buFont typeface="Wingdings" pitchFamily="2" charset="2"/>
              <a:buChar char="§"/>
              <a:defRPr/>
            </a:pPr>
            <a:r>
              <a:rPr lang="en-US" sz="2200" dirty="0">
                <a:solidFill>
                  <a:srgbClr val="000000"/>
                </a:solidFill>
                <a:latin typeface="Trebuchet MS" pitchFamily="34" charset="0"/>
              </a:rPr>
              <a:t>Most often targeted to children and teens</a:t>
            </a:r>
          </a:p>
          <a:p>
            <a:pPr marL="0" lvl="0" indent="0">
              <a:buNone/>
              <a:defRPr/>
            </a:pPr>
            <a:r>
              <a:rPr lang="en-US" b="1" dirty="0">
                <a:solidFill>
                  <a:srgbClr val="000000"/>
                </a:solidFill>
                <a:latin typeface="Trebuchet MS" pitchFamily="34" charset="0"/>
              </a:rPr>
              <a:t>Controlled:</a:t>
            </a:r>
          </a:p>
          <a:p>
            <a:pPr lvl="0">
              <a:spcAft>
                <a:spcPts val="600"/>
              </a:spcAft>
              <a:buFont typeface="Wingdings" pitchFamily="2" charset="2"/>
              <a:buChar char="§"/>
              <a:defRPr/>
            </a:pPr>
            <a:r>
              <a:rPr lang="en-US" sz="2200" dirty="0">
                <a:solidFill>
                  <a:srgbClr val="000000"/>
                </a:solidFill>
                <a:latin typeface="Trebuchet MS" pitchFamily="34" charset="0"/>
              </a:rPr>
              <a:t>The Goal </a:t>
            </a:r>
            <a:r>
              <a:rPr lang="en-US" sz="2200" dirty="0" smtClean="0">
                <a:solidFill>
                  <a:srgbClr val="000000"/>
                </a:solidFill>
                <a:latin typeface="Trebuchet MS" pitchFamily="34" charset="0"/>
              </a:rPr>
              <a:t>for control </a:t>
            </a:r>
            <a:r>
              <a:rPr lang="en-US" sz="2200" dirty="0">
                <a:solidFill>
                  <a:srgbClr val="000000"/>
                </a:solidFill>
                <a:latin typeface="Trebuchet MS" pitchFamily="34" charset="0"/>
              </a:rPr>
              <a:t>is </a:t>
            </a:r>
            <a:r>
              <a:rPr lang="en-US" sz="2200" dirty="0" smtClean="0">
                <a:solidFill>
                  <a:srgbClr val="000000"/>
                </a:solidFill>
                <a:latin typeface="Trebuchet MS" pitchFamily="34" charset="0"/>
              </a:rPr>
              <a:t>to: keep </a:t>
            </a:r>
            <a:r>
              <a:rPr lang="en-US" sz="2200" dirty="0">
                <a:solidFill>
                  <a:srgbClr val="000000"/>
                </a:solidFill>
                <a:latin typeface="Trebuchet MS" pitchFamily="34" charset="0"/>
              </a:rPr>
              <a:t>her small </a:t>
            </a:r>
            <a:r>
              <a:rPr lang="en-US" sz="2200" dirty="0" smtClean="0">
                <a:solidFill>
                  <a:srgbClr val="000000"/>
                </a:solidFill>
                <a:latin typeface="Trebuchet MS" pitchFamily="34" charset="0"/>
              </a:rPr>
              <a:t>so </a:t>
            </a:r>
            <a:r>
              <a:rPr lang="en-US" sz="2200" dirty="0">
                <a:solidFill>
                  <a:srgbClr val="000000"/>
                </a:solidFill>
                <a:latin typeface="Trebuchet MS" pitchFamily="34" charset="0"/>
              </a:rPr>
              <a:t>she is powerless, invisible and alone</a:t>
            </a:r>
          </a:p>
          <a:p>
            <a:pPr lvl="0">
              <a:spcAft>
                <a:spcPts val="600"/>
              </a:spcAft>
              <a:buFont typeface="Wingdings" pitchFamily="2" charset="2"/>
              <a:buChar char="§"/>
              <a:defRPr/>
            </a:pPr>
            <a:r>
              <a:rPr lang="en-US" sz="2200" dirty="0">
                <a:solidFill>
                  <a:srgbClr val="000000"/>
                </a:solidFill>
                <a:latin typeface="Trebuchet MS" pitchFamily="34" charset="0"/>
              </a:rPr>
              <a:t>Trauma </a:t>
            </a:r>
            <a:r>
              <a:rPr lang="en-US" sz="2200" dirty="0" smtClean="0">
                <a:solidFill>
                  <a:srgbClr val="000000"/>
                </a:solidFill>
                <a:latin typeface="Trebuchet MS" pitchFamily="34" charset="0"/>
              </a:rPr>
              <a:t>bonded </a:t>
            </a:r>
            <a:r>
              <a:rPr lang="en-US" sz="2200" dirty="0">
                <a:solidFill>
                  <a:srgbClr val="000000"/>
                </a:solidFill>
                <a:latin typeface="Trebuchet MS" pitchFamily="34" charset="0"/>
              </a:rPr>
              <a:t>with Trafficker</a:t>
            </a:r>
          </a:p>
          <a:p>
            <a:pPr marL="0" lvl="0" indent="0">
              <a:spcAft>
                <a:spcPts val="600"/>
              </a:spcAft>
              <a:buNone/>
              <a:defRPr/>
            </a:pPr>
            <a:r>
              <a:rPr lang="en-US" b="1" dirty="0" smtClean="0">
                <a:solidFill>
                  <a:srgbClr val="000000"/>
                </a:solidFill>
                <a:latin typeface="Trebuchet MS" pitchFamily="34" charset="0"/>
              </a:rPr>
              <a:t>Escape/rescue</a:t>
            </a:r>
            <a:r>
              <a:rPr lang="en-US" b="1" dirty="0">
                <a:solidFill>
                  <a:srgbClr val="000000"/>
                </a:solidFill>
                <a:latin typeface="Trebuchet MS" pitchFamily="34" charset="0"/>
              </a:rPr>
              <a:t>:</a:t>
            </a:r>
          </a:p>
          <a:p>
            <a:pPr lvl="0">
              <a:spcAft>
                <a:spcPts val="600"/>
              </a:spcAft>
              <a:buFont typeface="Wingdings" pitchFamily="2" charset="2"/>
              <a:buChar char="§"/>
              <a:defRPr/>
            </a:pPr>
            <a:r>
              <a:rPr lang="en-US" sz="2200" dirty="0">
                <a:solidFill>
                  <a:srgbClr val="000000"/>
                </a:solidFill>
                <a:latin typeface="Trebuchet MS" pitchFamily="34" charset="0"/>
              </a:rPr>
              <a:t>Help of </a:t>
            </a:r>
            <a:r>
              <a:rPr lang="en-US" sz="2200" dirty="0" smtClean="0">
                <a:solidFill>
                  <a:srgbClr val="000000"/>
                </a:solidFill>
                <a:latin typeface="Trebuchet MS" pitchFamily="34" charset="0"/>
              </a:rPr>
              <a:t>others, kicked out, self</a:t>
            </a:r>
            <a:endParaRPr lang="en-US" sz="2200" dirty="0">
              <a:solidFill>
                <a:srgbClr val="000000"/>
              </a:solidFill>
              <a:latin typeface="Trebuchet MS" pitchFamily="34" charset="0"/>
            </a:endParaRPr>
          </a:p>
          <a:p>
            <a:pPr>
              <a:spcAft>
                <a:spcPts val="600"/>
              </a:spcAft>
              <a:buFont typeface="Wingdings" pitchFamily="2" charset="2"/>
              <a:buChar char="§"/>
              <a:defRPr/>
            </a:pPr>
            <a:r>
              <a:rPr lang="en-US" sz="2200" dirty="0">
                <a:solidFill>
                  <a:srgbClr val="000000"/>
                </a:solidFill>
                <a:latin typeface="Trebuchet MS" pitchFamily="34" charset="0"/>
              </a:rPr>
              <a:t>Suicide, missing or </a:t>
            </a:r>
            <a:r>
              <a:rPr lang="en-US" sz="2200" dirty="0" smtClean="0">
                <a:solidFill>
                  <a:srgbClr val="000000"/>
                </a:solidFill>
                <a:latin typeface="Trebuchet MS" pitchFamily="34" charset="0"/>
              </a:rPr>
              <a:t>murdered </a:t>
            </a:r>
            <a:endParaRPr lang="en-US" sz="2200" dirty="0">
              <a:solidFill>
                <a:srgbClr val="000000"/>
              </a:solidFill>
              <a:latin typeface="Trebuchet MS" pitchFamily="34" charset="0"/>
            </a:endParaRPr>
          </a:p>
          <a:p>
            <a:pPr lvl="0">
              <a:spcAft>
                <a:spcPts val="600"/>
              </a:spcAft>
              <a:buNone/>
              <a:defRPr/>
            </a:pPr>
            <a:endParaRPr lang="en-US" sz="2000" dirty="0">
              <a:solidFill>
                <a:srgbClr val="000000"/>
              </a:solidFill>
              <a:latin typeface="Trebuchet MS" pitchFamily="34" charset="0"/>
            </a:endParaRPr>
          </a:p>
          <a:p>
            <a:endParaRPr lang="en-CA" dirty="0"/>
          </a:p>
        </p:txBody>
      </p:sp>
      <p:sp>
        <p:nvSpPr>
          <p:cNvPr id="4" name="Slide Number Placeholder 3"/>
          <p:cNvSpPr>
            <a:spLocks noGrp="1"/>
          </p:cNvSpPr>
          <p:nvPr>
            <p:ph type="sldNum" sz="quarter" idx="10"/>
          </p:nvPr>
        </p:nvSpPr>
        <p:spPr/>
        <p:txBody>
          <a:bodyPr/>
          <a:lstStyle/>
          <a:p>
            <a:pPr>
              <a:defRPr/>
            </a:pPr>
            <a:fld id="{1E2AAA73-79CA-43CE-9C4C-16BBDF59924D}" type="slidenum">
              <a:rPr lang="en-US" smtClean="0"/>
              <a:pPr>
                <a:defRPr/>
              </a:pPr>
              <a:t>4</a:t>
            </a:fld>
            <a:endParaRPr lang="en-US" dirty="0"/>
          </a:p>
        </p:txBody>
      </p:sp>
    </p:spTree>
    <p:extLst>
      <p:ext uri="{BB962C8B-B14F-4D97-AF65-F5344CB8AC3E}">
        <p14:creationId xmlns:p14="http://schemas.microsoft.com/office/powerpoint/2010/main" val="2580756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33400" y="685800"/>
            <a:ext cx="8153400" cy="1676400"/>
          </a:xfrm>
        </p:spPr>
        <p:txBody>
          <a:bodyPr/>
          <a:lstStyle/>
          <a:p>
            <a:r>
              <a:rPr lang="en-CA" altLang="en-US" b="1" dirty="0" smtClean="0">
                <a:solidFill>
                  <a:srgbClr val="7030A0"/>
                </a:solidFill>
                <a:latin typeface="Trebuchet MS" pitchFamily="34" charset="0"/>
              </a:rPr>
              <a:t>Trafficking </a:t>
            </a:r>
            <a:r>
              <a:rPr lang="en-CA" altLang="en-US" b="1" u="sng" dirty="0" smtClean="0">
                <a:solidFill>
                  <a:srgbClr val="7030A0"/>
                </a:solidFill>
                <a:latin typeface="Trebuchet MS" pitchFamily="34" charset="0"/>
              </a:rPr>
              <a:t>is</a:t>
            </a:r>
            <a:r>
              <a:rPr lang="en-CA" altLang="en-US" b="1" dirty="0" smtClean="0">
                <a:solidFill>
                  <a:srgbClr val="7030A0"/>
                </a:solidFill>
                <a:latin typeface="Trebuchet MS" pitchFamily="34" charset="0"/>
              </a:rPr>
              <a:t> Violence Against Women</a:t>
            </a:r>
            <a:endParaRPr lang="en-CA" altLang="en-US" b="1" dirty="0" smtClean="0">
              <a:solidFill>
                <a:srgbClr val="7030A0"/>
              </a:solidFill>
            </a:endParaRPr>
          </a:p>
        </p:txBody>
      </p:sp>
      <p:sp>
        <p:nvSpPr>
          <p:cNvPr id="3" name="Content Placeholder 2"/>
          <p:cNvSpPr>
            <a:spLocks noGrp="1"/>
          </p:cNvSpPr>
          <p:nvPr>
            <p:ph idx="1"/>
          </p:nvPr>
        </p:nvSpPr>
        <p:spPr>
          <a:xfrm>
            <a:off x="457200" y="1981200"/>
            <a:ext cx="8229600" cy="4343401"/>
          </a:xfrm>
        </p:spPr>
        <p:txBody>
          <a:bodyPr/>
          <a:lstStyle/>
          <a:p>
            <a:pPr marL="0" indent="0">
              <a:buNone/>
              <a:defRPr/>
            </a:pPr>
            <a:r>
              <a:rPr lang="en-CA" b="1" dirty="0" smtClean="0">
                <a:latin typeface="Trebuchet MS" pitchFamily="34" charset="0"/>
              </a:rPr>
              <a:t>Deeply gendered practice: </a:t>
            </a:r>
          </a:p>
          <a:p>
            <a:pPr>
              <a:buFont typeface="Wingdings" panose="05000000000000000000" pitchFamily="2" charset="2"/>
              <a:buChar char="§"/>
              <a:defRPr/>
            </a:pPr>
            <a:r>
              <a:rPr lang="en-CA" dirty="0" smtClean="0">
                <a:latin typeface="Trebuchet MS" pitchFamily="34" charset="0"/>
              </a:rPr>
              <a:t>most of the people  trafficked are girls/young women and most of the people who benefit  or profit from their sexual exploitation are men</a:t>
            </a:r>
          </a:p>
          <a:p>
            <a:pPr marL="0" indent="0">
              <a:spcAft>
                <a:spcPts val="600"/>
              </a:spcAft>
              <a:buNone/>
              <a:defRPr/>
            </a:pPr>
            <a:r>
              <a:rPr lang="en-CA" b="1" dirty="0" smtClean="0">
                <a:latin typeface="Trebuchet MS" pitchFamily="34" charset="0"/>
              </a:rPr>
              <a:t>View in context of violence against women and girls:</a:t>
            </a:r>
          </a:p>
          <a:p>
            <a:pPr lvl="1">
              <a:spcAft>
                <a:spcPts val="600"/>
              </a:spcAft>
              <a:buFont typeface="Wingdings" pitchFamily="2" charset="2"/>
              <a:buChar char="§"/>
              <a:defRPr/>
            </a:pPr>
            <a:r>
              <a:rPr lang="en-CA" sz="2200" dirty="0" smtClean="0">
                <a:latin typeface="Trebuchet MS" pitchFamily="34" charset="0"/>
              </a:rPr>
              <a:t>domestic violence – violence against women</a:t>
            </a:r>
          </a:p>
          <a:p>
            <a:pPr lvl="1">
              <a:spcAft>
                <a:spcPts val="600"/>
              </a:spcAft>
              <a:buFont typeface="Wingdings" pitchFamily="2" charset="2"/>
              <a:buChar char="§"/>
              <a:defRPr/>
            </a:pPr>
            <a:r>
              <a:rPr lang="en-CA" sz="2200" dirty="0">
                <a:latin typeface="Trebuchet MS" pitchFamily="34" charset="0"/>
              </a:rPr>
              <a:t>s</a:t>
            </a:r>
            <a:r>
              <a:rPr lang="en-CA" sz="2200" dirty="0" smtClean="0">
                <a:latin typeface="Trebuchet MS" pitchFamily="34" charset="0"/>
              </a:rPr>
              <a:t>exual assault</a:t>
            </a:r>
          </a:p>
          <a:p>
            <a:pPr lvl="1">
              <a:spcAft>
                <a:spcPts val="600"/>
              </a:spcAft>
              <a:buFont typeface="Wingdings" pitchFamily="2" charset="2"/>
              <a:buChar char="§"/>
              <a:defRPr/>
            </a:pPr>
            <a:r>
              <a:rPr lang="en-CA" sz="2200" dirty="0" smtClean="0">
                <a:latin typeface="Trebuchet MS" pitchFamily="34" charset="0"/>
              </a:rPr>
              <a:t>Hyper-</a:t>
            </a:r>
            <a:r>
              <a:rPr lang="en-CA" sz="2200" dirty="0" err="1" smtClean="0">
                <a:latin typeface="Trebuchet MS" pitchFamily="34" charset="0"/>
              </a:rPr>
              <a:t>sexualization</a:t>
            </a:r>
            <a:r>
              <a:rPr lang="en-CA" sz="2200" dirty="0" smtClean="0">
                <a:latin typeface="Trebuchet MS" pitchFamily="34" charset="0"/>
              </a:rPr>
              <a:t> of girls</a:t>
            </a:r>
          </a:p>
          <a:p>
            <a:pPr lvl="1">
              <a:spcAft>
                <a:spcPts val="600"/>
              </a:spcAft>
              <a:buFont typeface="Wingdings" pitchFamily="2" charset="2"/>
              <a:buChar char="§"/>
              <a:defRPr/>
            </a:pPr>
            <a:r>
              <a:rPr lang="en-CA" sz="2200" dirty="0" smtClean="0">
                <a:latin typeface="Trebuchet MS" pitchFamily="34" charset="0"/>
              </a:rPr>
              <a:t>the normalization of pimp and rape cultures</a:t>
            </a:r>
          </a:p>
          <a:p>
            <a:pPr lvl="1">
              <a:spcAft>
                <a:spcPts val="600"/>
              </a:spcAft>
              <a:buFont typeface="Wingdings" pitchFamily="2" charset="2"/>
              <a:buChar char="§"/>
              <a:defRPr/>
            </a:pPr>
            <a:r>
              <a:rPr lang="en-CA" sz="2200" dirty="0" smtClean="0">
                <a:latin typeface="Trebuchet MS" pitchFamily="34" charset="0"/>
              </a:rPr>
              <a:t>the growth of child luring and child pornography  </a:t>
            </a:r>
          </a:p>
          <a:p>
            <a:pPr marL="457200" lvl="1" indent="0">
              <a:buFontTx/>
              <a:buNone/>
              <a:defRPr/>
            </a:pPr>
            <a:endParaRPr lang="en-CA" b="1" dirty="0" smtClean="0"/>
          </a:p>
        </p:txBody>
      </p:sp>
      <p:sp>
        <p:nvSpPr>
          <p:cNvPr id="614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a:defRPr sz="2000">
                <a:solidFill>
                  <a:schemeClr val="tx1"/>
                </a:solidFill>
                <a:latin typeface="Arial" charset="0"/>
              </a:defRPr>
            </a:lvl2pPr>
            <a:lvl3pPr>
              <a:defRPr sz="2400">
                <a:solidFill>
                  <a:schemeClr val="tx1"/>
                </a:solidFill>
                <a:latin typeface="Arial" charset="0"/>
              </a:defRPr>
            </a:lvl3pPr>
            <a:lvl4pPr>
              <a:defRPr sz="1600">
                <a:solidFill>
                  <a:schemeClr val="tx1"/>
                </a:solidFill>
                <a:latin typeface="Arial" charset="0"/>
              </a:defRPr>
            </a:lvl4pPr>
            <a:lvl5pPr>
              <a:defRPr sz="1400">
                <a:solidFill>
                  <a:schemeClr val="tx1"/>
                </a:solidFill>
                <a:latin typeface="Arial" charset="0"/>
              </a:defRPr>
            </a:lvl5pPr>
            <a:lvl6pPr eaLnBrk="0" hangingPunct="0">
              <a:defRPr sz="1400">
                <a:solidFill>
                  <a:schemeClr val="tx1"/>
                </a:solidFill>
                <a:latin typeface="Arial" charset="0"/>
              </a:defRPr>
            </a:lvl6pPr>
            <a:lvl7pPr eaLnBrk="0" hangingPunct="0">
              <a:defRPr sz="1400">
                <a:solidFill>
                  <a:schemeClr val="tx1"/>
                </a:solidFill>
                <a:latin typeface="Arial" charset="0"/>
              </a:defRPr>
            </a:lvl7pPr>
            <a:lvl8pPr eaLnBrk="0" hangingPunct="0">
              <a:defRPr sz="1400">
                <a:solidFill>
                  <a:schemeClr val="tx1"/>
                </a:solidFill>
                <a:latin typeface="Arial" charset="0"/>
              </a:defRPr>
            </a:lvl8pPr>
            <a:lvl9pPr eaLnBrk="0" hangingPunct="0">
              <a:defRPr sz="1400">
                <a:solidFill>
                  <a:schemeClr val="tx1"/>
                </a:solidFill>
                <a:latin typeface="Arial" charset="0"/>
              </a:defRPr>
            </a:lvl9pPr>
          </a:lstStyle>
          <a:p>
            <a:fld id="{99A456F6-EB86-4DDF-9EA7-460E4E6EAA68}" type="slidenum">
              <a:rPr lang="en-US" altLang="en-US" sz="1400" smtClean="0"/>
              <a:pPr/>
              <a:t>5</a:t>
            </a:fld>
            <a:endParaRPr lang="en-US" altLang="en-US" sz="1400" dirty="0" smtClean="0"/>
          </a:p>
        </p:txBody>
      </p:sp>
    </p:spTree>
    <p:extLst>
      <p:ext uri="{BB962C8B-B14F-4D97-AF65-F5344CB8AC3E}">
        <p14:creationId xmlns:p14="http://schemas.microsoft.com/office/powerpoint/2010/main" val="40825572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838200"/>
            <a:ext cx="8229600" cy="1371600"/>
          </a:xfrm>
        </p:spPr>
        <p:txBody>
          <a:bodyPr/>
          <a:lstStyle/>
          <a:p>
            <a:r>
              <a:rPr lang="en-CA" altLang="en-US" sz="3000" b="1" dirty="0" smtClean="0">
                <a:solidFill>
                  <a:srgbClr val="7030A0"/>
                </a:solidFill>
                <a:latin typeface="Trebuchet MS" pitchFamily="34" charset="0"/>
              </a:rPr>
              <a:t>Canadian Women’s Foundation Responds…</a:t>
            </a:r>
          </a:p>
        </p:txBody>
      </p:sp>
      <p:sp>
        <p:nvSpPr>
          <p:cNvPr id="3" name="Content Placeholder 2"/>
          <p:cNvSpPr>
            <a:spLocks noGrp="1"/>
          </p:cNvSpPr>
          <p:nvPr>
            <p:ph idx="1"/>
          </p:nvPr>
        </p:nvSpPr>
        <p:spPr>
          <a:xfrm>
            <a:off x="762000" y="1752600"/>
            <a:ext cx="8001000" cy="4525963"/>
          </a:xfrm>
        </p:spPr>
        <p:txBody>
          <a:bodyPr/>
          <a:lstStyle/>
          <a:p>
            <a:pPr lvl="1" indent="-685800">
              <a:spcAft>
                <a:spcPts val="600"/>
              </a:spcAft>
              <a:buNone/>
              <a:defRPr/>
            </a:pPr>
            <a:r>
              <a:rPr lang="en-US" sz="2400" b="1" dirty="0" smtClean="0">
                <a:latin typeface="Trebuchet MS" pitchFamily="34" charset="0"/>
              </a:rPr>
              <a:t>Since 2011 we have……</a:t>
            </a:r>
          </a:p>
          <a:p>
            <a:pPr marL="400050" lvl="1">
              <a:spcAft>
                <a:spcPts val="600"/>
              </a:spcAft>
              <a:buFont typeface="Wingdings" pitchFamily="2" charset="2"/>
              <a:buChar char="§"/>
              <a:defRPr/>
            </a:pPr>
            <a:r>
              <a:rPr lang="en-CA" sz="2200" dirty="0" smtClean="0">
                <a:latin typeface="Trebuchet MS" pitchFamily="34" charset="0"/>
              </a:rPr>
              <a:t>National Task Force: January 2013–May 2014, 24 Experts</a:t>
            </a:r>
          </a:p>
          <a:p>
            <a:pPr marL="400050" lvl="1">
              <a:spcAft>
                <a:spcPts val="600"/>
              </a:spcAft>
              <a:buFont typeface="Wingdings" pitchFamily="2" charset="2"/>
              <a:buChar char="§"/>
              <a:defRPr/>
            </a:pPr>
            <a:r>
              <a:rPr lang="en-US" sz="2200" dirty="0" smtClean="0">
                <a:latin typeface="Trebuchet MS" pitchFamily="34" charset="0"/>
              </a:rPr>
              <a:t>Site Visits: </a:t>
            </a:r>
            <a:r>
              <a:rPr lang="en-CA" sz="2200" dirty="0" smtClean="0">
                <a:solidFill>
                  <a:srgbClr val="000000"/>
                </a:solidFill>
                <a:latin typeface="Trebuchet MS" pitchFamily="34" charset="0"/>
                <a:ea typeface="+mn-ea"/>
                <a:cs typeface="+mn-cs"/>
              </a:rPr>
              <a:t>8-cities across Canada</a:t>
            </a:r>
          </a:p>
          <a:p>
            <a:pPr marL="400050" lvl="1">
              <a:spcAft>
                <a:spcPts val="600"/>
              </a:spcAft>
              <a:buFont typeface="Wingdings" pitchFamily="2" charset="2"/>
              <a:buChar char="§"/>
              <a:defRPr/>
            </a:pPr>
            <a:r>
              <a:rPr lang="en-US" sz="2200" dirty="0" smtClean="0">
                <a:latin typeface="Trebuchet MS" pitchFamily="34" charset="0"/>
              </a:rPr>
              <a:t>Consultations</a:t>
            </a:r>
            <a:r>
              <a:rPr lang="en-US" sz="2200" dirty="0">
                <a:latin typeface="Trebuchet MS" pitchFamily="34" charset="0"/>
              </a:rPr>
              <a:t>: over 260 organizations and 160 </a:t>
            </a:r>
            <a:r>
              <a:rPr lang="en-US" sz="2200" dirty="0" smtClean="0">
                <a:latin typeface="Trebuchet MS" pitchFamily="34" charset="0"/>
              </a:rPr>
              <a:t>Survivors </a:t>
            </a:r>
          </a:p>
          <a:p>
            <a:pPr marL="400050" lvl="1">
              <a:spcAft>
                <a:spcPts val="600"/>
              </a:spcAft>
              <a:buFont typeface="Wingdings" pitchFamily="2" charset="2"/>
              <a:buChar char="§"/>
              <a:defRPr/>
            </a:pPr>
            <a:r>
              <a:rPr lang="en-US" sz="2200" dirty="0" smtClean="0">
                <a:solidFill>
                  <a:srgbClr val="000000"/>
                </a:solidFill>
                <a:latin typeface="Trebuchet MS" pitchFamily="34" charset="0"/>
                <a:ea typeface="+mn-ea"/>
                <a:cs typeface="+mn-cs"/>
              </a:rPr>
              <a:t>National Roundtables with Survivors and  Service Providers</a:t>
            </a:r>
          </a:p>
          <a:p>
            <a:pPr marL="400050" lvl="1">
              <a:spcAft>
                <a:spcPts val="600"/>
              </a:spcAft>
              <a:buFont typeface="Wingdings" pitchFamily="2" charset="2"/>
              <a:buChar char="§"/>
              <a:defRPr/>
            </a:pPr>
            <a:r>
              <a:rPr lang="en-US" sz="2200" dirty="0" smtClean="0">
                <a:solidFill>
                  <a:srgbClr val="000000"/>
                </a:solidFill>
                <a:latin typeface="Trebuchet MS" pitchFamily="34" charset="0"/>
                <a:ea typeface="+mn-ea"/>
                <a:cs typeface="+mn-cs"/>
              </a:rPr>
              <a:t>National on-line survey</a:t>
            </a:r>
          </a:p>
          <a:p>
            <a:pPr marL="400050" lvl="1">
              <a:spcAft>
                <a:spcPts val="600"/>
              </a:spcAft>
              <a:buFont typeface="Wingdings" pitchFamily="2" charset="2"/>
              <a:buChar char="§"/>
              <a:defRPr/>
            </a:pPr>
            <a:r>
              <a:rPr lang="en-US" sz="2200" dirty="0" smtClean="0">
                <a:solidFill>
                  <a:srgbClr val="000000"/>
                </a:solidFill>
                <a:latin typeface="Trebuchet MS" pitchFamily="34" charset="0"/>
                <a:ea typeface="+mn-ea"/>
                <a:cs typeface="+mn-cs"/>
              </a:rPr>
              <a:t>National Angus Reid public opinion poll</a:t>
            </a:r>
          </a:p>
          <a:p>
            <a:pPr marL="400050" lvl="1">
              <a:spcAft>
                <a:spcPts val="600"/>
              </a:spcAft>
              <a:buFont typeface="Wingdings" pitchFamily="2" charset="2"/>
              <a:buChar char="§"/>
              <a:defRPr/>
            </a:pPr>
            <a:r>
              <a:rPr lang="en-US" sz="2200" dirty="0" smtClean="0">
                <a:solidFill>
                  <a:srgbClr val="000000"/>
                </a:solidFill>
                <a:latin typeface="Trebuchet MS" pitchFamily="34" charset="0"/>
                <a:ea typeface="+mn-ea"/>
                <a:cs typeface="+mn-cs"/>
              </a:rPr>
              <a:t>Commissioned Research</a:t>
            </a:r>
          </a:p>
          <a:p>
            <a:pPr marL="400050" lvl="1">
              <a:spcAft>
                <a:spcPts val="600"/>
              </a:spcAft>
              <a:buFont typeface="Wingdings" pitchFamily="2" charset="2"/>
              <a:buChar char="§"/>
              <a:defRPr/>
            </a:pPr>
            <a:r>
              <a:rPr lang="en-US" sz="2200" dirty="0" smtClean="0">
                <a:solidFill>
                  <a:srgbClr val="000000"/>
                </a:solidFill>
                <a:latin typeface="Trebuchet MS" pitchFamily="34" charset="0"/>
                <a:ea typeface="+mn-ea"/>
                <a:cs typeface="+mn-cs"/>
              </a:rPr>
              <a:t>Grant Making: $800,000+</a:t>
            </a:r>
          </a:p>
          <a:p>
            <a:pPr>
              <a:spcAft>
                <a:spcPts val="600"/>
              </a:spcAft>
              <a:buFont typeface="Wingdings" pitchFamily="2" charset="2"/>
              <a:buChar char="§"/>
              <a:defRPr/>
            </a:pPr>
            <a:r>
              <a:rPr lang="en-US" b="1" dirty="0" smtClean="0">
                <a:solidFill>
                  <a:srgbClr val="000000"/>
                </a:solidFill>
                <a:latin typeface="Trebuchet MS" pitchFamily="34" charset="0"/>
              </a:rPr>
              <a:t>5-year strategy - October 2014</a:t>
            </a:r>
            <a:endParaRPr lang="en-CA" b="1" dirty="0" smtClean="0">
              <a:solidFill>
                <a:srgbClr val="000000"/>
              </a:solidFill>
              <a:latin typeface="Trebuchet MS" pitchFamily="34" charset="0"/>
            </a:endParaRPr>
          </a:p>
          <a:p>
            <a:pPr lvl="1">
              <a:spcAft>
                <a:spcPts val="600"/>
              </a:spcAft>
              <a:buFont typeface="Arial" panose="020B0604020202020204" pitchFamily="34" charset="0"/>
              <a:buChar char="•"/>
              <a:defRPr/>
            </a:pPr>
            <a:endParaRPr lang="en-CA" dirty="0" smtClean="0">
              <a:latin typeface="Trebuchet MS" pitchFamily="34" charset="0"/>
            </a:endParaRPr>
          </a:p>
          <a:p>
            <a:pPr>
              <a:spcAft>
                <a:spcPts val="600"/>
              </a:spcAft>
              <a:buFont typeface="Arial" panose="020B0604020202020204" pitchFamily="34" charset="0"/>
              <a:buChar char="•"/>
              <a:defRPr/>
            </a:pPr>
            <a:endParaRPr lang="en-CA" dirty="0" smtClean="0">
              <a:latin typeface="Trebuchet MS" pitchFamily="34" charset="0"/>
            </a:endParaRPr>
          </a:p>
          <a:p>
            <a:pPr>
              <a:spcAft>
                <a:spcPts val="600"/>
              </a:spcAft>
              <a:defRPr/>
            </a:pPr>
            <a:endParaRPr lang="en-CA" dirty="0" smtClean="0"/>
          </a:p>
          <a:p>
            <a:pPr marL="914400" lvl="2" indent="0">
              <a:spcAft>
                <a:spcPts val="600"/>
              </a:spcAft>
              <a:buFontTx/>
              <a:buNone/>
              <a:defRPr/>
            </a:pPr>
            <a:endParaRPr lang="en-CA" dirty="0" smtClean="0"/>
          </a:p>
          <a:p>
            <a:pPr lvl="2">
              <a:spcAft>
                <a:spcPts val="600"/>
              </a:spcAft>
              <a:buFont typeface="Wingdings" panose="05000000000000000000" pitchFamily="2" charset="2"/>
              <a:buChar char="ü"/>
              <a:defRPr/>
            </a:pPr>
            <a:endParaRPr lang="en-CA" dirty="0" smtClean="0"/>
          </a:p>
          <a:p>
            <a:pPr lvl="2">
              <a:spcAft>
                <a:spcPts val="600"/>
              </a:spcAft>
              <a:buFont typeface="Wingdings" panose="05000000000000000000" pitchFamily="2" charset="2"/>
              <a:buChar char="ü"/>
              <a:defRPr/>
            </a:pPr>
            <a:endParaRPr lang="en-CA" dirty="0" smtClean="0"/>
          </a:p>
          <a:p>
            <a:pPr marL="914400" lvl="2" indent="0">
              <a:buFontTx/>
              <a:buNone/>
              <a:defRPr/>
            </a:pPr>
            <a:endParaRPr lang="en-CA" dirty="0"/>
          </a:p>
        </p:txBody>
      </p:sp>
      <p:sp>
        <p:nvSpPr>
          <p:cNvPr id="717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a:defRPr sz="2000">
                <a:solidFill>
                  <a:schemeClr val="tx1"/>
                </a:solidFill>
                <a:latin typeface="Arial" charset="0"/>
              </a:defRPr>
            </a:lvl2pPr>
            <a:lvl3pPr>
              <a:defRPr sz="2400">
                <a:solidFill>
                  <a:schemeClr val="tx1"/>
                </a:solidFill>
                <a:latin typeface="Arial" charset="0"/>
              </a:defRPr>
            </a:lvl3pPr>
            <a:lvl4pPr>
              <a:defRPr sz="1600">
                <a:solidFill>
                  <a:schemeClr val="tx1"/>
                </a:solidFill>
                <a:latin typeface="Arial" charset="0"/>
              </a:defRPr>
            </a:lvl4pPr>
            <a:lvl5pPr>
              <a:defRPr sz="1400">
                <a:solidFill>
                  <a:schemeClr val="tx1"/>
                </a:solidFill>
                <a:latin typeface="Arial" charset="0"/>
              </a:defRPr>
            </a:lvl5pPr>
            <a:lvl6pPr eaLnBrk="0" hangingPunct="0">
              <a:defRPr sz="1400">
                <a:solidFill>
                  <a:schemeClr val="tx1"/>
                </a:solidFill>
                <a:latin typeface="Arial" charset="0"/>
              </a:defRPr>
            </a:lvl6pPr>
            <a:lvl7pPr eaLnBrk="0" hangingPunct="0">
              <a:defRPr sz="1400">
                <a:solidFill>
                  <a:schemeClr val="tx1"/>
                </a:solidFill>
                <a:latin typeface="Arial" charset="0"/>
              </a:defRPr>
            </a:lvl7pPr>
            <a:lvl8pPr eaLnBrk="0" hangingPunct="0">
              <a:defRPr sz="1400">
                <a:solidFill>
                  <a:schemeClr val="tx1"/>
                </a:solidFill>
                <a:latin typeface="Arial" charset="0"/>
              </a:defRPr>
            </a:lvl8pPr>
            <a:lvl9pPr eaLnBrk="0" hangingPunct="0">
              <a:defRPr sz="1400">
                <a:solidFill>
                  <a:schemeClr val="tx1"/>
                </a:solidFill>
                <a:latin typeface="Arial" charset="0"/>
              </a:defRPr>
            </a:lvl9pPr>
          </a:lstStyle>
          <a:p>
            <a:fld id="{2DDED323-1441-458E-966B-3A8DAB0EE9A4}" type="slidenum">
              <a:rPr lang="en-US" altLang="en-US" sz="1400" smtClean="0"/>
              <a:pPr/>
              <a:t>6</a:t>
            </a:fld>
            <a:endParaRPr lang="en-US" altLang="en-US" sz="1400" dirty="0" smtClean="0"/>
          </a:p>
        </p:txBody>
      </p:sp>
    </p:spTree>
    <p:extLst>
      <p:ext uri="{BB962C8B-B14F-4D97-AF65-F5344CB8AC3E}">
        <p14:creationId xmlns:p14="http://schemas.microsoft.com/office/powerpoint/2010/main" val="25248588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latin typeface="Trebuchet MS" panose="020B0603020202020204" pitchFamily="34" charset="0"/>
              </a:rPr>
              <a:t>What we learned:</a:t>
            </a:r>
            <a:endParaRPr lang="en-US" b="1" dirty="0">
              <a:solidFill>
                <a:srgbClr val="7030A0"/>
              </a:solidFill>
              <a:latin typeface="Trebuchet MS" panose="020B0603020202020204" pitchFamily="34" charset="0"/>
            </a:endParaRPr>
          </a:p>
        </p:txBody>
      </p:sp>
      <p:sp>
        <p:nvSpPr>
          <p:cNvPr id="3" name="Content Placeholder 2"/>
          <p:cNvSpPr>
            <a:spLocks noGrp="1"/>
          </p:cNvSpPr>
          <p:nvPr>
            <p:ph idx="1"/>
          </p:nvPr>
        </p:nvSpPr>
        <p:spPr>
          <a:xfrm>
            <a:off x="457200" y="1981200"/>
            <a:ext cx="8229600" cy="4144963"/>
          </a:xfrm>
        </p:spPr>
        <p:txBody>
          <a:bodyPr/>
          <a:lstStyle/>
          <a:p>
            <a:pPr lvl="0">
              <a:spcAft>
                <a:spcPts val="600"/>
              </a:spcAft>
              <a:buFont typeface="Wingdings" pitchFamily="2" charset="2"/>
              <a:buChar char="§"/>
            </a:pPr>
            <a:r>
              <a:rPr lang="en-US" dirty="0">
                <a:latin typeface="Trebuchet MS" panose="020B0603020202020204" pitchFamily="34" charset="0"/>
              </a:rPr>
              <a:t>The biggest risk factor to sex trafficking </a:t>
            </a:r>
            <a:r>
              <a:rPr lang="en-US" b="1" dirty="0">
                <a:latin typeface="Trebuchet MS" panose="020B0603020202020204" pitchFamily="34" charset="0"/>
              </a:rPr>
              <a:t>is being a </a:t>
            </a:r>
            <a:r>
              <a:rPr lang="en-US" b="1" dirty="0" smtClean="0">
                <a:latin typeface="Trebuchet MS" panose="020B0603020202020204" pitchFamily="34" charset="0"/>
              </a:rPr>
              <a:t>girl</a:t>
            </a:r>
            <a:endParaRPr lang="en-US" b="1" dirty="0">
              <a:latin typeface="Trebuchet MS" panose="020B0603020202020204" pitchFamily="34" charset="0"/>
            </a:endParaRPr>
          </a:p>
          <a:p>
            <a:pPr lvl="0">
              <a:spcAft>
                <a:spcPts val="600"/>
              </a:spcAft>
              <a:buFont typeface="Wingdings" pitchFamily="2" charset="2"/>
              <a:buChar char="§"/>
            </a:pPr>
            <a:r>
              <a:rPr lang="en-US" dirty="0">
                <a:latin typeface="Trebuchet MS" panose="020B0603020202020204" pitchFamily="34" charset="0"/>
              </a:rPr>
              <a:t>The most </a:t>
            </a:r>
            <a:r>
              <a:rPr lang="en-US" dirty="0" smtClean="0">
                <a:latin typeface="Trebuchet MS" panose="020B0603020202020204" pitchFamily="34" charset="0"/>
              </a:rPr>
              <a:t>common </a:t>
            </a:r>
            <a:r>
              <a:rPr lang="en-US" b="1" dirty="0" smtClean="0">
                <a:latin typeface="Trebuchet MS" panose="020B0603020202020204" pitchFamily="34" charset="0"/>
              </a:rPr>
              <a:t>recruitment age is 13</a:t>
            </a:r>
            <a:endParaRPr lang="en-US" b="1" dirty="0">
              <a:latin typeface="Trebuchet MS" panose="020B0603020202020204" pitchFamily="34" charset="0"/>
            </a:endParaRPr>
          </a:p>
          <a:p>
            <a:pPr lvl="0">
              <a:spcAft>
                <a:spcPts val="600"/>
              </a:spcAft>
              <a:buFont typeface="Wingdings" pitchFamily="2" charset="2"/>
              <a:buChar char="§"/>
            </a:pPr>
            <a:r>
              <a:rPr lang="en-US" dirty="0" smtClean="0">
                <a:latin typeface="Trebuchet MS" panose="020B0603020202020204" pitchFamily="34" charset="0"/>
              </a:rPr>
              <a:t>Traffickers </a:t>
            </a:r>
            <a:r>
              <a:rPr lang="en-US" dirty="0">
                <a:latin typeface="Trebuchet MS" panose="020B0603020202020204" pitchFamily="34" charset="0"/>
              </a:rPr>
              <a:t>financially gain </a:t>
            </a:r>
            <a:r>
              <a:rPr lang="en-US" dirty="0" smtClean="0">
                <a:latin typeface="Trebuchet MS" panose="020B0603020202020204" pitchFamily="34" charset="0"/>
              </a:rPr>
              <a:t>$280,800 </a:t>
            </a:r>
            <a:r>
              <a:rPr lang="en-US" dirty="0">
                <a:latin typeface="Trebuchet MS" panose="020B0603020202020204" pitchFamily="34" charset="0"/>
              </a:rPr>
              <a:t>from trafficking one woman or girl per year in Canada</a:t>
            </a:r>
          </a:p>
          <a:p>
            <a:pPr lvl="0">
              <a:spcAft>
                <a:spcPts val="600"/>
              </a:spcAft>
              <a:buFont typeface="Wingdings" pitchFamily="2" charset="2"/>
              <a:buChar char="§"/>
            </a:pPr>
            <a:r>
              <a:rPr lang="en-US" dirty="0">
                <a:latin typeface="Trebuchet MS" panose="020B0603020202020204" pitchFamily="34" charset="0"/>
              </a:rPr>
              <a:t>Girls and women who are bought and sold from inside Canada are most often marginalized young girls and women (Aboriginal, racialized, immigrant and abuse </a:t>
            </a:r>
            <a:r>
              <a:rPr lang="en-US" dirty="0" smtClean="0">
                <a:latin typeface="Trebuchet MS" panose="020B0603020202020204" pitchFamily="34" charset="0"/>
              </a:rPr>
              <a:t>survivors)</a:t>
            </a:r>
            <a:endParaRPr lang="en-US" dirty="0">
              <a:latin typeface="Trebuchet MS" panose="020B0603020202020204"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1E2AAA73-79CA-43CE-9C4C-16BBDF59924D}" type="slidenum">
              <a:rPr lang="en-US" smtClean="0"/>
              <a:pPr>
                <a:defRPr/>
              </a:pPr>
              <a:t>7</a:t>
            </a:fld>
            <a:endParaRPr lang="en-US" dirty="0"/>
          </a:p>
        </p:txBody>
      </p:sp>
    </p:spTree>
    <p:extLst>
      <p:ext uri="{BB962C8B-B14F-4D97-AF65-F5344CB8AC3E}">
        <p14:creationId xmlns:p14="http://schemas.microsoft.com/office/powerpoint/2010/main" val="160846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latin typeface="Trebuchet MS" panose="020B0603020202020204" pitchFamily="34" charset="0"/>
              </a:rPr>
              <a:t>What we learned:</a:t>
            </a:r>
            <a:endParaRPr lang="en-US" b="1" dirty="0">
              <a:solidFill>
                <a:srgbClr val="7030A0"/>
              </a:solidFill>
              <a:latin typeface="Trebuchet MS" panose="020B0603020202020204" pitchFamily="34" charset="0"/>
            </a:endParaRPr>
          </a:p>
        </p:txBody>
      </p:sp>
      <p:sp>
        <p:nvSpPr>
          <p:cNvPr id="3" name="Content Placeholder 2"/>
          <p:cNvSpPr>
            <a:spLocks noGrp="1"/>
          </p:cNvSpPr>
          <p:nvPr>
            <p:ph idx="1"/>
          </p:nvPr>
        </p:nvSpPr>
        <p:spPr/>
        <p:txBody>
          <a:bodyPr/>
          <a:lstStyle/>
          <a:p>
            <a:pPr lvl="0">
              <a:spcAft>
                <a:spcPts val="600"/>
              </a:spcAft>
              <a:buFont typeface="Wingdings" pitchFamily="2" charset="2"/>
              <a:buChar char="§"/>
            </a:pPr>
            <a:r>
              <a:rPr lang="en-US" dirty="0" smtClean="0">
                <a:latin typeface="Trebuchet MS" panose="020B0603020202020204" pitchFamily="34" charset="0"/>
              </a:rPr>
              <a:t>Root causes</a:t>
            </a:r>
            <a:r>
              <a:rPr lang="en-US" dirty="0">
                <a:latin typeface="Trebuchet MS" panose="020B0603020202020204" pitchFamily="34" charset="0"/>
              </a:rPr>
              <a:t>: Gender inequality and violence against </a:t>
            </a:r>
            <a:r>
              <a:rPr lang="en-US" dirty="0" smtClean="0">
                <a:latin typeface="Trebuchet MS" panose="020B0603020202020204" pitchFamily="34" charset="0"/>
              </a:rPr>
              <a:t>women, poverty, emergence </a:t>
            </a:r>
            <a:r>
              <a:rPr lang="en-US" dirty="0">
                <a:latin typeface="Trebuchet MS" pitchFamily="34" charset="0"/>
              </a:rPr>
              <a:t>of organized crime/gang involvement and </a:t>
            </a:r>
            <a:r>
              <a:rPr lang="en-US" dirty="0" smtClean="0">
                <a:latin typeface="Trebuchet MS" pitchFamily="34" charset="0"/>
              </a:rPr>
              <a:t>networks and Racism </a:t>
            </a:r>
            <a:r>
              <a:rPr lang="en-US" dirty="0">
                <a:latin typeface="Trebuchet MS" pitchFamily="34" charset="0"/>
              </a:rPr>
              <a:t>/ Sexism / Classism</a:t>
            </a:r>
          </a:p>
          <a:p>
            <a:pPr lvl="0">
              <a:spcAft>
                <a:spcPts val="600"/>
              </a:spcAft>
              <a:buFont typeface="Wingdings" pitchFamily="2" charset="2"/>
              <a:buChar char="§"/>
            </a:pPr>
            <a:r>
              <a:rPr lang="en-US" dirty="0" smtClean="0">
                <a:latin typeface="Trebuchet MS" panose="020B0603020202020204" pitchFamily="34" charset="0"/>
              </a:rPr>
              <a:t>Survivors </a:t>
            </a:r>
            <a:r>
              <a:rPr lang="en-US" dirty="0">
                <a:latin typeface="Trebuchet MS" panose="020B0603020202020204" pitchFamily="34" charset="0"/>
              </a:rPr>
              <a:t>told us that the systems they interacted the most while being trafficked as a child were:  1. School  2. Child </a:t>
            </a:r>
            <a:r>
              <a:rPr lang="en-US" dirty="0" smtClean="0">
                <a:latin typeface="Trebuchet MS" panose="020B0603020202020204" pitchFamily="34" charset="0"/>
              </a:rPr>
              <a:t>Welfare 3</a:t>
            </a:r>
            <a:r>
              <a:rPr lang="en-US" dirty="0">
                <a:latin typeface="Trebuchet MS" panose="020B0603020202020204" pitchFamily="34" charset="0"/>
              </a:rPr>
              <a:t>. Community </a:t>
            </a:r>
            <a:r>
              <a:rPr lang="en-US" dirty="0" smtClean="0">
                <a:latin typeface="Trebuchet MS" panose="020B0603020202020204" pitchFamily="34" charset="0"/>
              </a:rPr>
              <a:t>Organizations</a:t>
            </a:r>
            <a:endParaRPr lang="en-US" dirty="0">
              <a:latin typeface="Trebuchet MS" panose="020B0603020202020204" pitchFamily="34" charset="0"/>
            </a:endParaRPr>
          </a:p>
          <a:p>
            <a:pPr lvl="0">
              <a:spcAft>
                <a:spcPts val="600"/>
              </a:spcAft>
              <a:buFont typeface="Wingdings" pitchFamily="2" charset="2"/>
              <a:buChar char="§"/>
            </a:pPr>
            <a:r>
              <a:rPr lang="en-US" dirty="0">
                <a:latin typeface="Trebuchet MS" panose="020B0603020202020204" pitchFamily="34" charset="0"/>
              </a:rPr>
              <a:t>Survivor-led initiatives are </a:t>
            </a:r>
            <a:r>
              <a:rPr lang="en-US" dirty="0" smtClean="0">
                <a:latin typeface="Trebuchet MS" panose="020B0603020202020204" pitchFamily="34" charset="0"/>
              </a:rPr>
              <a:t>essential – </a:t>
            </a:r>
            <a:r>
              <a:rPr lang="en-US" dirty="0">
                <a:latin typeface="Trebuchet MS" panose="020B0603020202020204" pitchFamily="34" charset="0"/>
              </a:rPr>
              <a:t>including services, public awareness and advocacy </a:t>
            </a:r>
          </a:p>
          <a:p>
            <a:endParaRPr lang="en-US" dirty="0"/>
          </a:p>
        </p:txBody>
      </p:sp>
      <p:sp>
        <p:nvSpPr>
          <p:cNvPr id="4" name="Slide Number Placeholder 3"/>
          <p:cNvSpPr>
            <a:spLocks noGrp="1"/>
          </p:cNvSpPr>
          <p:nvPr>
            <p:ph type="sldNum" sz="quarter" idx="10"/>
          </p:nvPr>
        </p:nvSpPr>
        <p:spPr/>
        <p:txBody>
          <a:bodyPr/>
          <a:lstStyle/>
          <a:p>
            <a:pPr>
              <a:defRPr/>
            </a:pPr>
            <a:fld id="{1E2AAA73-79CA-43CE-9C4C-16BBDF59924D}" type="slidenum">
              <a:rPr lang="en-US" smtClean="0"/>
              <a:pPr>
                <a:defRPr/>
              </a:pPr>
              <a:t>8</a:t>
            </a:fld>
            <a:endParaRPr lang="en-US" dirty="0"/>
          </a:p>
        </p:txBody>
      </p:sp>
    </p:spTree>
    <p:extLst>
      <p:ext uri="{BB962C8B-B14F-4D97-AF65-F5344CB8AC3E}">
        <p14:creationId xmlns:p14="http://schemas.microsoft.com/office/powerpoint/2010/main" val="160846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National Task Force concluded…..</a:t>
            </a:r>
            <a:endParaRPr lang="en-US" b="1" dirty="0">
              <a:solidFill>
                <a:srgbClr val="7030A0"/>
              </a:solidFill>
            </a:endParaRPr>
          </a:p>
        </p:txBody>
      </p:sp>
      <p:sp>
        <p:nvSpPr>
          <p:cNvPr id="3" name="Content Placeholder 2"/>
          <p:cNvSpPr>
            <a:spLocks noGrp="1"/>
          </p:cNvSpPr>
          <p:nvPr>
            <p:ph idx="1"/>
          </p:nvPr>
        </p:nvSpPr>
        <p:spPr>
          <a:xfrm>
            <a:off x="457200" y="1981200"/>
            <a:ext cx="8229600" cy="4876800"/>
          </a:xfrm>
        </p:spPr>
        <p:txBody>
          <a:bodyPr/>
          <a:lstStyle/>
          <a:p>
            <a:pPr marL="0" indent="0">
              <a:buNone/>
            </a:pPr>
            <a:r>
              <a:rPr lang="en-US" sz="2800" i="1" dirty="0">
                <a:latin typeface="Trebuchet MS" panose="020B0603020202020204" pitchFamily="34" charset="0"/>
              </a:rPr>
              <a:t>“True equality for women and girls will not be achieved until all forms of violence, including sexual exploitation and sex trafficking are eradicated.  This will a broad perspective and action taken in all sectors and in a wide rate of policy areas.  The results will reflect a stronger nation whose political, social and economic inequalities are minimized and where human rights and the possibility for everyone to succeed to their greatest potential is achieved.”</a:t>
            </a:r>
          </a:p>
          <a:p>
            <a:endParaRPr lang="en-US" dirty="0"/>
          </a:p>
        </p:txBody>
      </p:sp>
      <p:sp>
        <p:nvSpPr>
          <p:cNvPr id="4" name="Slide Number Placeholder 3"/>
          <p:cNvSpPr>
            <a:spLocks noGrp="1"/>
          </p:cNvSpPr>
          <p:nvPr>
            <p:ph type="sldNum" sz="quarter" idx="10"/>
          </p:nvPr>
        </p:nvSpPr>
        <p:spPr/>
        <p:txBody>
          <a:bodyPr/>
          <a:lstStyle/>
          <a:p>
            <a:pPr>
              <a:defRPr/>
            </a:pPr>
            <a:fld id="{1E2AAA73-79CA-43CE-9C4C-16BBDF59924D}" type="slidenum">
              <a:rPr lang="en-US" smtClean="0"/>
              <a:pPr>
                <a:defRPr/>
              </a:pPr>
              <a:t>9</a:t>
            </a:fld>
            <a:endParaRPr lang="en-US" dirty="0"/>
          </a:p>
        </p:txBody>
      </p:sp>
    </p:spTree>
    <p:extLst>
      <p:ext uri="{BB962C8B-B14F-4D97-AF65-F5344CB8AC3E}">
        <p14:creationId xmlns:p14="http://schemas.microsoft.com/office/powerpoint/2010/main" val="2064848574"/>
      </p:ext>
    </p:extLst>
  </p:cSld>
  <p:clrMapOvr>
    <a:masterClrMapping/>
  </p:clrMapOvr>
  <p:timing>
    <p:tnLst>
      <p:par>
        <p:cTn id="1" dur="indefinite" restart="never" nodeType="tmRoot"/>
      </p:par>
    </p:tnLst>
  </p:timing>
</p:sld>
</file>

<file path=ppt/theme/theme1.xml><?xml version="1.0" encoding="utf-8"?>
<a:theme xmlns:a="http://schemas.openxmlformats.org/drawingml/2006/main" name="CWF PowerPoint Template">
  <a:themeElements>
    <a:clrScheme name="CWF PowerPoi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WF PowerPoin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WF PowerPoi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WF PowerPoin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WF PowerPoin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WF PowerPoin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WF PowerPoin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WF PowerPoin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WF PowerPoin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WF PowerPoin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WF PowerPoin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WF PowerPoin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WF PowerPoin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WF PowerPoin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WF PowerPoint Template">
  <a:themeElements>
    <a:clrScheme name="CWF PowerPoi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WF PowerPoin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WF PowerPoi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WF PowerPoin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WF PowerPoin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WF PowerPoin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WF PowerPoin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WF PowerPoin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WF PowerPoin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WF PowerPoin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WF PowerPoin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WF PowerPoin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WF PowerPoin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WF PowerPoin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3130</TotalTime>
  <Words>3923</Words>
  <Application>Microsoft Office PowerPoint</Application>
  <PresentationFormat>On-screen Show (4:3)</PresentationFormat>
  <Paragraphs>386</Paragraphs>
  <Slides>20</Slides>
  <Notes>20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20</vt:i4>
      </vt:variant>
    </vt:vector>
  </HeadingPairs>
  <TitlesOfParts>
    <vt:vector size="28" baseType="lpstr">
      <vt:lpstr>Arial</vt:lpstr>
      <vt:lpstr>Calibri</vt:lpstr>
      <vt:lpstr>Symbol</vt:lpstr>
      <vt:lpstr>Times New Roman</vt:lpstr>
      <vt:lpstr>Trebuchet MS</vt:lpstr>
      <vt:lpstr>Wingdings</vt:lpstr>
      <vt:lpstr>CWF PowerPoint Template</vt:lpstr>
      <vt:lpstr>1_CWF PowerPoint Template</vt:lpstr>
      <vt:lpstr>PowerPoint Presentation</vt:lpstr>
      <vt:lpstr>Definition of Human Trafficking</vt:lpstr>
      <vt:lpstr>Sex Trafficking in Canada</vt:lpstr>
      <vt:lpstr>How does this happen?</vt:lpstr>
      <vt:lpstr>Trafficking is Violence Against Women</vt:lpstr>
      <vt:lpstr>Canadian Women’s Foundation Responds…</vt:lpstr>
      <vt:lpstr>What we learned:</vt:lpstr>
      <vt:lpstr>What we learned:</vt:lpstr>
      <vt:lpstr>National Task Force concluded…..</vt:lpstr>
      <vt:lpstr>National Anti-Trafficking Strategy</vt:lpstr>
      <vt:lpstr>Maroussia’s Story</vt:lpstr>
      <vt:lpstr>The greatest needs…..</vt:lpstr>
      <vt:lpstr>The greatest needs…..</vt:lpstr>
      <vt:lpstr>The greatest needs….</vt:lpstr>
      <vt:lpstr>The greatest needs….</vt:lpstr>
      <vt:lpstr>5-year Anti-Trafficking Strategy</vt:lpstr>
      <vt:lpstr>Resources</vt:lpstr>
      <vt:lpstr>Inspiration Moving Forward</vt:lpstr>
      <vt:lpstr>Inspiration Moving Forward</vt:lpstr>
      <vt:lpstr>In their voices……</vt:lpstr>
    </vt:vector>
  </TitlesOfParts>
  <Company>CWF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Karen Luttrell</dc:creator>
  <cp:lastModifiedBy>Barbara Gosse</cp:lastModifiedBy>
  <cp:revision>306</cp:revision>
  <cp:lastPrinted>2014-09-30T14:10:28Z</cp:lastPrinted>
  <dcterms:created xsi:type="dcterms:W3CDTF">2006-12-19T16:42:25Z</dcterms:created>
  <dcterms:modified xsi:type="dcterms:W3CDTF">2014-11-14T20:11:47Z</dcterms:modified>
</cp:coreProperties>
</file>